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CEB0-55DA-430C-AD67-0A5A3B606C65}" type="datetimeFigureOut">
              <a:rPr lang="en-US" smtClean="0"/>
              <a:pPr/>
              <a:t>3/28/2010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6CCE-C0F8-4D8F-BECD-B6BBEC376C7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CEB0-55DA-430C-AD67-0A5A3B606C65}" type="datetimeFigureOut">
              <a:rPr lang="en-US" smtClean="0"/>
              <a:pPr/>
              <a:t>3/28/2010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6CCE-C0F8-4D8F-BECD-B6BBEC376C7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CEB0-55DA-430C-AD67-0A5A3B606C65}" type="datetimeFigureOut">
              <a:rPr lang="en-US" smtClean="0"/>
              <a:pPr/>
              <a:t>3/28/2010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6CCE-C0F8-4D8F-BECD-B6BBEC376C7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E59BA-EAFD-499E-81F4-1982F85A62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476A5-7A5F-4792-9613-0D2F602EEA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C825D-0329-4DA1-A3B5-D250E4CEA1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CEB0-55DA-430C-AD67-0A5A3B606C65}" type="datetimeFigureOut">
              <a:rPr lang="en-US" smtClean="0"/>
              <a:pPr/>
              <a:t>3/28/2010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6CCE-C0F8-4D8F-BECD-B6BBEC376C7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CEB0-55DA-430C-AD67-0A5A3B606C65}" type="datetimeFigureOut">
              <a:rPr lang="en-US" smtClean="0"/>
              <a:pPr/>
              <a:t>3/28/2010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6CCE-C0F8-4D8F-BECD-B6BBEC376C7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CEB0-55DA-430C-AD67-0A5A3B606C65}" type="datetimeFigureOut">
              <a:rPr lang="en-US" smtClean="0"/>
              <a:pPr/>
              <a:t>3/28/2010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6CCE-C0F8-4D8F-BECD-B6BBEC376C7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CEB0-55DA-430C-AD67-0A5A3B606C65}" type="datetimeFigureOut">
              <a:rPr lang="en-US" smtClean="0"/>
              <a:pPr/>
              <a:t>3/28/2010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6CCE-C0F8-4D8F-BECD-B6BBEC376C7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CEB0-55DA-430C-AD67-0A5A3B606C65}" type="datetimeFigureOut">
              <a:rPr lang="en-US" smtClean="0"/>
              <a:pPr/>
              <a:t>3/28/2010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6CCE-C0F8-4D8F-BECD-B6BBEC376C7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CEB0-55DA-430C-AD67-0A5A3B606C65}" type="datetimeFigureOut">
              <a:rPr lang="en-US" smtClean="0"/>
              <a:pPr/>
              <a:t>3/28/2010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6CCE-C0F8-4D8F-BECD-B6BBEC376C7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CEB0-55DA-430C-AD67-0A5A3B606C65}" type="datetimeFigureOut">
              <a:rPr lang="en-US" smtClean="0"/>
              <a:pPr/>
              <a:t>3/28/2010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6CCE-C0F8-4D8F-BECD-B6BBEC376C7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CEB0-55DA-430C-AD67-0A5A3B606C65}" type="datetimeFigureOut">
              <a:rPr lang="en-US" smtClean="0"/>
              <a:pPr/>
              <a:t>3/28/2010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56CCE-C0F8-4D8F-BECD-B6BBEC376C7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ECEB0-55DA-430C-AD67-0A5A3B606C65}" type="datetimeFigureOut">
              <a:rPr lang="en-US" smtClean="0"/>
              <a:pPr/>
              <a:t>3/28/2010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56CCE-C0F8-4D8F-BECD-B6BBEC376C7F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>
            <a:noAutofit/>
          </a:bodyPr>
          <a:lstStyle/>
          <a:p>
            <a:r>
              <a:rPr lang="en-NZ" sz="7200" dirty="0" smtClean="0"/>
              <a:t>Superposition and </a:t>
            </a:r>
            <a:br>
              <a:rPr lang="en-NZ" sz="7200" dirty="0" smtClean="0"/>
            </a:br>
            <a:r>
              <a:rPr lang="en-NZ" sz="7200" dirty="0" smtClean="0"/>
              <a:t>Interference</a:t>
            </a:r>
            <a:endParaRPr lang="en-NZ" sz="7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A06313-D157-408B-AD3C-178A33A10702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449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NZ" smtClean="0"/>
              <a:t>2 Source Interference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981200"/>
            <a:ext cx="3814762" cy="4114800"/>
          </a:xfrm>
        </p:spPr>
        <p:txBody>
          <a:bodyPr>
            <a:noAutofit/>
          </a:bodyPr>
          <a:lstStyle/>
          <a:p>
            <a:pPr eaLnBrk="1" hangingPunct="1"/>
            <a:r>
              <a:rPr lang="en-NZ" dirty="0" smtClean="0"/>
              <a:t>The n value is called the path difference</a:t>
            </a:r>
          </a:p>
          <a:p>
            <a:pPr eaLnBrk="1" hangingPunct="1"/>
            <a:r>
              <a:rPr lang="en-NZ" dirty="0" smtClean="0"/>
              <a:t>It tells you how many wavelengths further one wave has travelled compared to the other</a:t>
            </a:r>
          </a:p>
        </p:txBody>
      </p:sp>
      <p:sp>
        <p:nvSpPr>
          <p:cNvPr id="16390" name="Rectangle 17"/>
          <p:cNvSpPr>
            <a:spLocks noChangeArrowheads="1"/>
          </p:cNvSpPr>
          <p:nvPr/>
        </p:nvSpPr>
        <p:spPr bwMode="auto">
          <a:xfrm>
            <a:off x="323850" y="1557338"/>
            <a:ext cx="4319588" cy="4824412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03238" y="2003425"/>
            <a:ext cx="4057650" cy="3767138"/>
            <a:chOff x="245" y="1238"/>
            <a:chExt cx="2556" cy="2373"/>
          </a:xfrm>
        </p:grpSpPr>
        <p:graphicFrame>
          <p:nvGraphicFramePr>
            <p:cNvPr id="16386" name="Object 5"/>
            <p:cNvGraphicFramePr>
              <a:graphicFrameLocks noChangeAspect="1"/>
            </p:cNvGraphicFramePr>
            <p:nvPr/>
          </p:nvGraphicFramePr>
          <p:xfrm>
            <a:off x="435" y="1542"/>
            <a:ext cx="1507" cy="2057"/>
          </p:xfrm>
          <a:graphic>
            <a:graphicData uri="http://schemas.openxmlformats.org/presentationml/2006/ole">
              <p:oleObj spid="_x0000_s2050" name="Bitmap Image" r:id="rId3" imgW="3123810" imgH="4191585" progId="PBrush">
                <p:embed/>
              </p:oleObj>
            </a:graphicData>
          </a:graphic>
        </p:graphicFrame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45" y="1324"/>
              <a:ext cx="101" cy="2206"/>
              <a:chOff x="3070" y="996"/>
              <a:chExt cx="135" cy="2779"/>
            </a:xfrm>
          </p:grpSpPr>
          <p:sp>
            <p:nvSpPr>
              <p:cNvPr id="16400" name="Rectangle 7"/>
              <p:cNvSpPr>
                <a:spLocks noChangeArrowheads="1"/>
              </p:cNvSpPr>
              <p:nvPr/>
            </p:nvSpPr>
            <p:spPr bwMode="auto">
              <a:xfrm>
                <a:off x="3070" y="996"/>
                <a:ext cx="135" cy="87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01" name="Rectangle 8"/>
              <p:cNvSpPr>
                <a:spLocks noChangeArrowheads="1"/>
              </p:cNvSpPr>
              <p:nvPr/>
            </p:nvSpPr>
            <p:spPr bwMode="auto">
              <a:xfrm>
                <a:off x="3070" y="2901"/>
                <a:ext cx="135" cy="87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02" name="Rectangle 9"/>
              <p:cNvSpPr>
                <a:spLocks noChangeArrowheads="1"/>
              </p:cNvSpPr>
              <p:nvPr/>
            </p:nvSpPr>
            <p:spPr bwMode="auto">
              <a:xfrm>
                <a:off x="3070" y="2060"/>
                <a:ext cx="122" cy="67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6393" name="Text Box 10"/>
            <p:cNvSpPr txBox="1">
              <a:spLocks noChangeArrowheads="1"/>
            </p:cNvSpPr>
            <p:nvPr/>
          </p:nvSpPr>
          <p:spPr bwMode="auto">
            <a:xfrm>
              <a:off x="2395" y="2282"/>
              <a:ext cx="40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800">
                  <a:latin typeface="Arial" charset="0"/>
                </a:rPr>
                <a:t>n=0</a:t>
              </a:r>
            </a:p>
          </p:txBody>
        </p:sp>
        <p:sp>
          <p:nvSpPr>
            <p:cNvPr id="16394" name="Text Box 11"/>
            <p:cNvSpPr txBox="1">
              <a:spLocks noChangeArrowheads="1"/>
            </p:cNvSpPr>
            <p:nvPr/>
          </p:nvSpPr>
          <p:spPr bwMode="auto">
            <a:xfrm>
              <a:off x="2395" y="2939"/>
              <a:ext cx="40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800">
                  <a:latin typeface="Arial" charset="0"/>
                </a:rPr>
                <a:t>n=1</a:t>
              </a:r>
            </a:p>
          </p:txBody>
        </p:sp>
        <p:sp>
          <p:nvSpPr>
            <p:cNvPr id="16395" name="Text Box 12"/>
            <p:cNvSpPr txBox="1">
              <a:spLocks noChangeArrowheads="1"/>
            </p:cNvSpPr>
            <p:nvPr/>
          </p:nvSpPr>
          <p:spPr bwMode="auto">
            <a:xfrm>
              <a:off x="2395" y="1620"/>
              <a:ext cx="40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800">
                  <a:latin typeface="Arial" charset="0"/>
                </a:rPr>
                <a:t>n=1</a:t>
              </a:r>
            </a:p>
          </p:txBody>
        </p:sp>
        <p:sp>
          <p:nvSpPr>
            <p:cNvPr id="16396" name="Line 13"/>
            <p:cNvSpPr>
              <a:spLocks noChangeShapeType="1"/>
            </p:cNvSpPr>
            <p:nvPr/>
          </p:nvSpPr>
          <p:spPr bwMode="auto">
            <a:xfrm>
              <a:off x="1810" y="2400"/>
              <a:ext cx="41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6397" name="Line 14"/>
            <p:cNvSpPr>
              <a:spLocks noChangeShapeType="1"/>
            </p:cNvSpPr>
            <p:nvPr/>
          </p:nvSpPr>
          <p:spPr bwMode="auto">
            <a:xfrm flipV="1">
              <a:off x="1816" y="1717"/>
              <a:ext cx="477" cy="1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6398" name="Line 15"/>
            <p:cNvSpPr>
              <a:spLocks noChangeShapeType="1"/>
            </p:cNvSpPr>
            <p:nvPr/>
          </p:nvSpPr>
          <p:spPr bwMode="auto">
            <a:xfrm>
              <a:off x="1810" y="2922"/>
              <a:ext cx="457" cy="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6399" name="Rectangle 16"/>
            <p:cNvSpPr>
              <a:spLocks noChangeArrowheads="1"/>
            </p:cNvSpPr>
            <p:nvPr/>
          </p:nvSpPr>
          <p:spPr bwMode="auto">
            <a:xfrm>
              <a:off x="2359" y="1238"/>
              <a:ext cx="76" cy="237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504EBFC-9C57-4665-A40E-FDB4C45E3D80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NZ" smtClean="0"/>
              <a:t>Standing Waves</a:t>
            </a:r>
          </a:p>
        </p:txBody>
      </p:sp>
      <p:sp>
        <p:nvSpPr>
          <p:cNvPr id="13107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765175"/>
            <a:ext cx="7772400" cy="3384550"/>
          </a:xfrm>
        </p:spPr>
        <p:txBody>
          <a:bodyPr/>
          <a:lstStyle/>
          <a:p>
            <a:pPr eaLnBrk="1" hangingPunct="1"/>
            <a:r>
              <a:rPr lang="en-NZ" sz="2800" smtClean="0"/>
              <a:t>These are produced when a wave is reflected back on itself</a:t>
            </a:r>
          </a:p>
          <a:p>
            <a:pPr eaLnBrk="1" hangingPunct="1"/>
            <a:r>
              <a:rPr lang="en-NZ" sz="2800" smtClean="0"/>
              <a:t>The original wave and its reflection interfere to form a standing wave.</a:t>
            </a:r>
          </a:p>
          <a:p>
            <a:pPr eaLnBrk="1" hangingPunct="1"/>
            <a:r>
              <a:rPr lang="en-NZ" sz="2800" smtClean="0"/>
              <a:t>They have constant positions of no motion (called a node) and maximum motion (called an antinode)</a:t>
            </a:r>
          </a:p>
        </p:txBody>
      </p:sp>
      <p:sp>
        <p:nvSpPr>
          <p:cNvPr id="131077" name="Rectangle 22"/>
          <p:cNvSpPr>
            <a:spLocks noChangeArrowheads="1"/>
          </p:cNvSpPr>
          <p:nvPr/>
        </p:nvSpPr>
        <p:spPr bwMode="auto">
          <a:xfrm>
            <a:off x="323850" y="4221163"/>
            <a:ext cx="8820150" cy="263683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868363" y="4273550"/>
            <a:ext cx="7118350" cy="2051050"/>
            <a:chOff x="436" y="2835"/>
            <a:chExt cx="3363" cy="1259"/>
          </a:xfrm>
        </p:grpSpPr>
        <p:sp>
          <p:nvSpPr>
            <p:cNvPr id="131079" name="Line 5"/>
            <p:cNvSpPr>
              <a:spLocks noChangeShapeType="1"/>
            </p:cNvSpPr>
            <p:nvPr/>
          </p:nvSpPr>
          <p:spPr bwMode="auto">
            <a:xfrm>
              <a:off x="534" y="3649"/>
              <a:ext cx="1643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31080" name="Freeform 6"/>
            <p:cNvSpPr>
              <a:spLocks/>
            </p:cNvSpPr>
            <p:nvPr/>
          </p:nvSpPr>
          <p:spPr bwMode="auto">
            <a:xfrm>
              <a:off x="527" y="3198"/>
              <a:ext cx="1617" cy="445"/>
            </a:xfrm>
            <a:custGeom>
              <a:avLst/>
              <a:gdLst>
                <a:gd name="T0" fmla="*/ 0 w 3130"/>
                <a:gd name="T1" fmla="*/ 1 h 862"/>
                <a:gd name="T2" fmla="*/ 1 w 3130"/>
                <a:gd name="T3" fmla="*/ 0 h 862"/>
                <a:gd name="T4" fmla="*/ 1 w 3130"/>
                <a:gd name="T5" fmla="*/ 1 h 862"/>
                <a:gd name="T6" fmla="*/ 0 60000 65536"/>
                <a:gd name="T7" fmla="*/ 0 60000 65536"/>
                <a:gd name="T8" fmla="*/ 0 60000 65536"/>
                <a:gd name="T9" fmla="*/ 0 w 3130"/>
                <a:gd name="T10" fmla="*/ 0 h 862"/>
                <a:gd name="T11" fmla="*/ 3130 w 3130"/>
                <a:gd name="T12" fmla="*/ 862 h 86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30" h="862">
                  <a:moveTo>
                    <a:pt x="0" y="862"/>
                  </a:moveTo>
                  <a:cubicBezTo>
                    <a:pt x="533" y="431"/>
                    <a:pt x="1066" y="0"/>
                    <a:pt x="1588" y="0"/>
                  </a:cubicBezTo>
                  <a:cubicBezTo>
                    <a:pt x="2110" y="0"/>
                    <a:pt x="2873" y="718"/>
                    <a:pt x="3130" y="86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081" name="Freeform 7"/>
            <p:cNvSpPr>
              <a:spLocks/>
            </p:cNvSpPr>
            <p:nvPr/>
          </p:nvSpPr>
          <p:spPr bwMode="auto">
            <a:xfrm flipV="1">
              <a:off x="533" y="3649"/>
              <a:ext cx="1617" cy="445"/>
            </a:xfrm>
            <a:custGeom>
              <a:avLst/>
              <a:gdLst>
                <a:gd name="T0" fmla="*/ 0 w 3130"/>
                <a:gd name="T1" fmla="*/ 1 h 862"/>
                <a:gd name="T2" fmla="*/ 1 w 3130"/>
                <a:gd name="T3" fmla="*/ 0 h 862"/>
                <a:gd name="T4" fmla="*/ 1 w 3130"/>
                <a:gd name="T5" fmla="*/ 1 h 862"/>
                <a:gd name="T6" fmla="*/ 0 60000 65536"/>
                <a:gd name="T7" fmla="*/ 0 60000 65536"/>
                <a:gd name="T8" fmla="*/ 0 60000 65536"/>
                <a:gd name="T9" fmla="*/ 0 w 3130"/>
                <a:gd name="T10" fmla="*/ 0 h 862"/>
                <a:gd name="T11" fmla="*/ 3130 w 3130"/>
                <a:gd name="T12" fmla="*/ 862 h 86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30" h="862">
                  <a:moveTo>
                    <a:pt x="0" y="862"/>
                  </a:moveTo>
                  <a:cubicBezTo>
                    <a:pt x="533" y="431"/>
                    <a:pt x="1066" y="0"/>
                    <a:pt x="1588" y="0"/>
                  </a:cubicBezTo>
                  <a:cubicBezTo>
                    <a:pt x="2110" y="0"/>
                    <a:pt x="2873" y="718"/>
                    <a:pt x="3130" y="86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082" name="Line 8"/>
            <p:cNvSpPr>
              <a:spLocks noChangeShapeType="1"/>
            </p:cNvSpPr>
            <p:nvPr/>
          </p:nvSpPr>
          <p:spPr bwMode="auto">
            <a:xfrm>
              <a:off x="1354" y="3204"/>
              <a:ext cx="0" cy="8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31083" name="Line 9"/>
            <p:cNvSpPr>
              <a:spLocks noChangeShapeType="1"/>
            </p:cNvSpPr>
            <p:nvPr/>
          </p:nvSpPr>
          <p:spPr bwMode="auto">
            <a:xfrm>
              <a:off x="1025" y="3298"/>
              <a:ext cx="0" cy="6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31084" name="Line 10"/>
            <p:cNvSpPr>
              <a:spLocks noChangeShapeType="1"/>
            </p:cNvSpPr>
            <p:nvPr/>
          </p:nvSpPr>
          <p:spPr bwMode="auto">
            <a:xfrm>
              <a:off x="1658" y="3321"/>
              <a:ext cx="0" cy="6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31085" name="Text Box 11"/>
            <p:cNvSpPr txBox="1">
              <a:spLocks noChangeArrowheads="1"/>
            </p:cNvSpPr>
            <p:nvPr/>
          </p:nvSpPr>
          <p:spPr bwMode="auto">
            <a:xfrm>
              <a:off x="436" y="3243"/>
              <a:ext cx="273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1800">
                  <a:latin typeface="Arial" charset="0"/>
                </a:rPr>
                <a:t>N</a:t>
              </a:r>
            </a:p>
          </p:txBody>
        </p:sp>
        <p:sp>
          <p:nvSpPr>
            <p:cNvPr id="131086" name="Text Box 12"/>
            <p:cNvSpPr txBox="1">
              <a:spLocks noChangeArrowheads="1"/>
            </p:cNvSpPr>
            <p:nvPr/>
          </p:nvSpPr>
          <p:spPr bwMode="auto">
            <a:xfrm>
              <a:off x="2024" y="3152"/>
              <a:ext cx="317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1800">
                  <a:latin typeface="Arial" charset="0"/>
                </a:rPr>
                <a:t>N</a:t>
              </a:r>
            </a:p>
          </p:txBody>
        </p:sp>
        <p:sp>
          <p:nvSpPr>
            <p:cNvPr id="131087" name="Text Box 13"/>
            <p:cNvSpPr txBox="1">
              <a:spLocks noChangeArrowheads="1"/>
            </p:cNvSpPr>
            <p:nvPr/>
          </p:nvSpPr>
          <p:spPr bwMode="auto">
            <a:xfrm>
              <a:off x="1253" y="2835"/>
              <a:ext cx="272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1800">
                  <a:latin typeface="Arial" charset="0"/>
                </a:rPr>
                <a:t>A</a:t>
              </a:r>
            </a:p>
          </p:txBody>
        </p:sp>
        <p:sp>
          <p:nvSpPr>
            <p:cNvPr id="131088" name="Line 14"/>
            <p:cNvSpPr>
              <a:spLocks noChangeShapeType="1"/>
            </p:cNvSpPr>
            <p:nvPr/>
          </p:nvSpPr>
          <p:spPr bwMode="auto">
            <a:xfrm>
              <a:off x="2116" y="3649"/>
              <a:ext cx="1643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31089" name="Freeform 15"/>
            <p:cNvSpPr>
              <a:spLocks/>
            </p:cNvSpPr>
            <p:nvPr/>
          </p:nvSpPr>
          <p:spPr bwMode="auto">
            <a:xfrm>
              <a:off x="2115" y="3204"/>
              <a:ext cx="1617" cy="445"/>
            </a:xfrm>
            <a:custGeom>
              <a:avLst/>
              <a:gdLst>
                <a:gd name="T0" fmla="*/ 0 w 3130"/>
                <a:gd name="T1" fmla="*/ 1 h 862"/>
                <a:gd name="T2" fmla="*/ 1 w 3130"/>
                <a:gd name="T3" fmla="*/ 0 h 862"/>
                <a:gd name="T4" fmla="*/ 1 w 3130"/>
                <a:gd name="T5" fmla="*/ 1 h 862"/>
                <a:gd name="T6" fmla="*/ 0 60000 65536"/>
                <a:gd name="T7" fmla="*/ 0 60000 65536"/>
                <a:gd name="T8" fmla="*/ 0 60000 65536"/>
                <a:gd name="T9" fmla="*/ 0 w 3130"/>
                <a:gd name="T10" fmla="*/ 0 h 862"/>
                <a:gd name="T11" fmla="*/ 3130 w 3130"/>
                <a:gd name="T12" fmla="*/ 862 h 86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30" h="862">
                  <a:moveTo>
                    <a:pt x="0" y="862"/>
                  </a:moveTo>
                  <a:cubicBezTo>
                    <a:pt x="533" y="431"/>
                    <a:pt x="1066" y="0"/>
                    <a:pt x="1588" y="0"/>
                  </a:cubicBezTo>
                  <a:cubicBezTo>
                    <a:pt x="2110" y="0"/>
                    <a:pt x="2873" y="718"/>
                    <a:pt x="3130" y="86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090" name="Freeform 16"/>
            <p:cNvSpPr>
              <a:spLocks/>
            </p:cNvSpPr>
            <p:nvPr/>
          </p:nvSpPr>
          <p:spPr bwMode="auto">
            <a:xfrm flipV="1">
              <a:off x="2115" y="3649"/>
              <a:ext cx="1617" cy="445"/>
            </a:xfrm>
            <a:custGeom>
              <a:avLst/>
              <a:gdLst>
                <a:gd name="T0" fmla="*/ 0 w 3130"/>
                <a:gd name="T1" fmla="*/ 1 h 862"/>
                <a:gd name="T2" fmla="*/ 1 w 3130"/>
                <a:gd name="T3" fmla="*/ 0 h 862"/>
                <a:gd name="T4" fmla="*/ 1 w 3130"/>
                <a:gd name="T5" fmla="*/ 1 h 862"/>
                <a:gd name="T6" fmla="*/ 0 60000 65536"/>
                <a:gd name="T7" fmla="*/ 0 60000 65536"/>
                <a:gd name="T8" fmla="*/ 0 60000 65536"/>
                <a:gd name="T9" fmla="*/ 0 w 3130"/>
                <a:gd name="T10" fmla="*/ 0 h 862"/>
                <a:gd name="T11" fmla="*/ 3130 w 3130"/>
                <a:gd name="T12" fmla="*/ 862 h 86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30" h="862">
                  <a:moveTo>
                    <a:pt x="0" y="862"/>
                  </a:moveTo>
                  <a:cubicBezTo>
                    <a:pt x="533" y="431"/>
                    <a:pt x="1066" y="0"/>
                    <a:pt x="1588" y="0"/>
                  </a:cubicBezTo>
                  <a:cubicBezTo>
                    <a:pt x="2110" y="0"/>
                    <a:pt x="2873" y="718"/>
                    <a:pt x="3130" y="86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091" name="Line 17"/>
            <p:cNvSpPr>
              <a:spLocks noChangeShapeType="1"/>
            </p:cNvSpPr>
            <p:nvPr/>
          </p:nvSpPr>
          <p:spPr bwMode="auto">
            <a:xfrm>
              <a:off x="2936" y="3204"/>
              <a:ext cx="0" cy="8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31092" name="Line 18"/>
            <p:cNvSpPr>
              <a:spLocks noChangeShapeType="1"/>
            </p:cNvSpPr>
            <p:nvPr/>
          </p:nvSpPr>
          <p:spPr bwMode="auto">
            <a:xfrm>
              <a:off x="2607" y="3298"/>
              <a:ext cx="0" cy="6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31093" name="Line 19"/>
            <p:cNvSpPr>
              <a:spLocks noChangeShapeType="1"/>
            </p:cNvSpPr>
            <p:nvPr/>
          </p:nvSpPr>
          <p:spPr bwMode="auto">
            <a:xfrm>
              <a:off x="3240" y="3321"/>
              <a:ext cx="0" cy="6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31094" name="Text Box 20"/>
            <p:cNvSpPr txBox="1">
              <a:spLocks noChangeArrowheads="1"/>
            </p:cNvSpPr>
            <p:nvPr/>
          </p:nvSpPr>
          <p:spPr bwMode="auto">
            <a:xfrm>
              <a:off x="3612" y="3288"/>
              <a:ext cx="187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1800">
                  <a:latin typeface="Arial" charset="0"/>
                </a:rPr>
                <a:t>N</a:t>
              </a:r>
            </a:p>
          </p:txBody>
        </p:sp>
        <p:sp>
          <p:nvSpPr>
            <p:cNvPr id="131095" name="Text Box 21"/>
            <p:cNvSpPr txBox="1">
              <a:spLocks noChangeArrowheads="1"/>
            </p:cNvSpPr>
            <p:nvPr/>
          </p:nvSpPr>
          <p:spPr bwMode="auto">
            <a:xfrm>
              <a:off x="2795" y="2880"/>
              <a:ext cx="227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NZ" sz="1800">
                  <a:latin typeface="Arial" charset="0"/>
                </a:rPr>
                <a:t>A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61543C-3E05-4E40-A30B-A929B0A4B964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NZ" sz="4800" dirty="0" smtClean="0"/>
              <a:t>Superposition</a:t>
            </a:r>
          </a:p>
        </p:txBody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08050"/>
            <a:ext cx="7772400" cy="5187950"/>
          </a:xfrm>
        </p:spPr>
        <p:txBody>
          <a:bodyPr/>
          <a:lstStyle/>
          <a:p>
            <a:pPr eaLnBrk="1" hangingPunct="1"/>
            <a:r>
              <a:rPr lang="en-NZ" dirty="0" smtClean="0"/>
              <a:t>The ability of waves to superimpose (add their displacements and energy) as they move through each other.</a:t>
            </a:r>
          </a:p>
          <a:p>
            <a:pPr eaLnBrk="1" hangingPunct="1"/>
            <a:r>
              <a:rPr lang="en-NZ" dirty="0" smtClean="0"/>
              <a:t>They carry on after as if the other wave was not present.</a:t>
            </a:r>
          </a:p>
          <a:p>
            <a:pPr eaLnBrk="1" hangingPunct="1"/>
            <a:r>
              <a:rPr lang="en-NZ" dirty="0" err="1" smtClean="0"/>
              <a:t>Eg</a:t>
            </a:r>
            <a:r>
              <a:rPr lang="en-NZ" dirty="0" smtClean="0"/>
              <a:t>, if several people in a room talk all at once, the different sounds move from place to place with no effect on each other.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B36C72-714B-48DA-B1C6-ED374CEABD2C}" type="slidenum">
              <a:rPr lang="en-NZ"/>
              <a:pPr>
                <a:defRPr/>
              </a:pPr>
              <a:t>3</a:t>
            </a:fld>
            <a:endParaRPr lang="en-NZ"/>
          </a:p>
        </p:txBody>
      </p:sp>
      <p:sp>
        <p:nvSpPr>
          <p:cNvPr id="1249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Superposition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819150" y="1970088"/>
            <a:ext cx="3900488" cy="3751262"/>
            <a:chOff x="0" y="1182"/>
            <a:chExt cx="2877" cy="2434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2" y="1342"/>
              <a:ext cx="2787" cy="184"/>
              <a:chOff x="600" y="1816"/>
              <a:chExt cx="3104" cy="204"/>
            </a:xfrm>
          </p:grpSpPr>
          <p:sp>
            <p:nvSpPr>
              <p:cNvPr id="125041" name="Line 5"/>
              <p:cNvSpPr>
                <a:spLocks noChangeShapeType="1"/>
              </p:cNvSpPr>
              <p:nvPr/>
            </p:nvSpPr>
            <p:spPr bwMode="auto">
              <a:xfrm>
                <a:off x="600" y="2004"/>
                <a:ext cx="87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1476" y="1824"/>
                <a:ext cx="460" cy="196"/>
                <a:chOff x="1464" y="1824"/>
                <a:chExt cx="460" cy="196"/>
              </a:xfrm>
            </p:grpSpPr>
            <p:sp>
              <p:nvSpPr>
                <p:cNvPr id="125049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1464" y="1824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FF33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50" name="Line 8"/>
                <p:cNvSpPr>
                  <a:spLocks noChangeShapeType="1"/>
                </p:cNvSpPr>
                <p:nvPr/>
              </p:nvSpPr>
              <p:spPr bwMode="auto">
                <a:xfrm>
                  <a:off x="1464" y="1824"/>
                  <a:ext cx="456" cy="0"/>
                </a:xfrm>
                <a:prstGeom prst="line">
                  <a:avLst/>
                </a:prstGeom>
                <a:noFill/>
                <a:ln w="38100">
                  <a:solidFill>
                    <a:srgbClr val="FF33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51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924" y="1840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FF33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</p:grpSp>
          <p:sp>
            <p:nvSpPr>
              <p:cNvPr id="125043" name="Line 10"/>
              <p:cNvSpPr>
                <a:spLocks noChangeShapeType="1"/>
              </p:cNvSpPr>
              <p:nvPr/>
            </p:nvSpPr>
            <p:spPr bwMode="auto">
              <a:xfrm flipV="1">
                <a:off x="1932" y="2016"/>
                <a:ext cx="43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044" name="Line 11"/>
              <p:cNvSpPr>
                <a:spLocks noChangeShapeType="1"/>
              </p:cNvSpPr>
              <p:nvPr/>
            </p:nvSpPr>
            <p:spPr bwMode="auto">
              <a:xfrm flipH="1">
                <a:off x="2828" y="2008"/>
                <a:ext cx="87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grpSp>
            <p:nvGrpSpPr>
              <p:cNvPr id="5" name="Group 12"/>
              <p:cNvGrpSpPr>
                <a:grpSpLocks/>
              </p:cNvGrpSpPr>
              <p:nvPr/>
            </p:nvGrpSpPr>
            <p:grpSpPr bwMode="auto">
              <a:xfrm>
                <a:off x="2368" y="1816"/>
                <a:ext cx="460" cy="196"/>
                <a:chOff x="2596" y="1816"/>
                <a:chExt cx="460" cy="196"/>
              </a:xfrm>
            </p:grpSpPr>
            <p:sp>
              <p:nvSpPr>
                <p:cNvPr id="125046" name="Line 13"/>
                <p:cNvSpPr>
                  <a:spLocks noChangeShapeType="1"/>
                </p:cNvSpPr>
                <p:nvPr/>
              </p:nvSpPr>
              <p:spPr bwMode="auto">
                <a:xfrm flipH="1" flipV="1">
                  <a:off x="3056" y="1816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3333CC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47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2600" y="1816"/>
                  <a:ext cx="456" cy="0"/>
                </a:xfrm>
                <a:prstGeom prst="line">
                  <a:avLst/>
                </a:prstGeom>
                <a:noFill/>
                <a:ln w="38100">
                  <a:solidFill>
                    <a:srgbClr val="3333CC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48" name="Line 15"/>
                <p:cNvSpPr>
                  <a:spLocks noChangeShapeType="1"/>
                </p:cNvSpPr>
                <p:nvPr/>
              </p:nvSpPr>
              <p:spPr bwMode="auto">
                <a:xfrm flipH="1" flipV="1">
                  <a:off x="2596" y="1832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3333CC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</p:grpSp>
        </p:grpSp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0" y="1852"/>
              <a:ext cx="2812" cy="184"/>
              <a:chOff x="576" y="2156"/>
              <a:chExt cx="3132" cy="204"/>
            </a:xfrm>
          </p:grpSpPr>
          <p:grpSp>
            <p:nvGrpSpPr>
              <p:cNvPr id="7" name="Group 17"/>
              <p:cNvGrpSpPr>
                <a:grpSpLocks/>
              </p:cNvGrpSpPr>
              <p:nvPr/>
            </p:nvGrpSpPr>
            <p:grpSpPr bwMode="auto">
              <a:xfrm>
                <a:off x="1660" y="2164"/>
                <a:ext cx="460" cy="196"/>
                <a:chOff x="1464" y="1824"/>
                <a:chExt cx="460" cy="196"/>
              </a:xfrm>
            </p:grpSpPr>
            <p:sp>
              <p:nvSpPr>
                <p:cNvPr id="125038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1464" y="1824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FF33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39" name="Line 19"/>
                <p:cNvSpPr>
                  <a:spLocks noChangeShapeType="1"/>
                </p:cNvSpPr>
                <p:nvPr/>
              </p:nvSpPr>
              <p:spPr bwMode="auto">
                <a:xfrm>
                  <a:off x="1464" y="1824"/>
                  <a:ext cx="456" cy="0"/>
                </a:xfrm>
                <a:prstGeom prst="line">
                  <a:avLst/>
                </a:prstGeom>
                <a:noFill/>
                <a:ln w="38100">
                  <a:solidFill>
                    <a:srgbClr val="FF33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40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1924" y="1840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FF33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</p:grpSp>
          <p:grpSp>
            <p:nvGrpSpPr>
              <p:cNvPr id="8" name="Group 21"/>
              <p:cNvGrpSpPr>
                <a:grpSpLocks/>
              </p:cNvGrpSpPr>
              <p:nvPr/>
            </p:nvGrpSpPr>
            <p:grpSpPr bwMode="auto">
              <a:xfrm>
                <a:off x="2144" y="2156"/>
                <a:ext cx="460" cy="196"/>
                <a:chOff x="2596" y="1816"/>
                <a:chExt cx="460" cy="196"/>
              </a:xfrm>
            </p:grpSpPr>
            <p:sp>
              <p:nvSpPr>
                <p:cNvPr id="125035" name="Line 22"/>
                <p:cNvSpPr>
                  <a:spLocks noChangeShapeType="1"/>
                </p:cNvSpPr>
                <p:nvPr/>
              </p:nvSpPr>
              <p:spPr bwMode="auto">
                <a:xfrm flipH="1" flipV="1">
                  <a:off x="3056" y="1816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3333CC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36" name="Line 23"/>
                <p:cNvSpPr>
                  <a:spLocks noChangeShapeType="1"/>
                </p:cNvSpPr>
                <p:nvPr/>
              </p:nvSpPr>
              <p:spPr bwMode="auto">
                <a:xfrm flipH="1">
                  <a:off x="2600" y="1816"/>
                  <a:ext cx="456" cy="0"/>
                </a:xfrm>
                <a:prstGeom prst="line">
                  <a:avLst/>
                </a:prstGeom>
                <a:noFill/>
                <a:ln w="38100">
                  <a:solidFill>
                    <a:srgbClr val="3333CC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37" name="Line 24"/>
                <p:cNvSpPr>
                  <a:spLocks noChangeShapeType="1"/>
                </p:cNvSpPr>
                <p:nvPr/>
              </p:nvSpPr>
              <p:spPr bwMode="auto">
                <a:xfrm flipH="1" flipV="1">
                  <a:off x="2596" y="1832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3333CC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</p:grpSp>
          <p:sp>
            <p:nvSpPr>
              <p:cNvPr id="125033" name="Line 25"/>
              <p:cNvSpPr>
                <a:spLocks noChangeShapeType="1"/>
              </p:cNvSpPr>
              <p:nvPr/>
            </p:nvSpPr>
            <p:spPr bwMode="auto">
              <a:xfrm flipH="1">
                <a:off x="576" y="2328"/>
                <a:ext cx="108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034" name="Line 26"/>
              <p:cNvSpPr>
                <a:spLocks noChangeShapeType="1"/>
              </p:cNvSpPr>
              <p:nvPr/>
            </p:nvSpPr>
            <p:spPr bwMode="auto">
              <a:xfrm>
                <a:off x="2604" y="2328"/>
                <a:ext cx="110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grpSp>
          <p:nvGrpSpPr>
            <p:cNvPr id="9" name="Group 27"/>
            <p:cNvGrpSpPr>
              <a:grpSpLocks/>
            </p:cNvGrpSpPr>
            <p:nvPr/>
          </p:nvGrpSpPr>
          <p:grpSpPr bwMode="auto">
            <a:xfrm>
              <a:off x="25" y="2402"/>
              <a:ext cx="2777" cy="180"/>
              <a:chOff x="616" y="2648"/>
              <a:chExt cx="3092" cy="200"/>
            </a:xfrm>
          </p:grpSpPr>
          <p:grpSp>
            <p:nvGrpSpPr>
              <p:cNvPr id="10" name="Group 28"/>
              <p:cNvGrpSpPr>
                <a:grpSpLocks/>
              </p:cNvGrpSpPr>
              <p:nvPr/>
            </p:nvGrpSpPr>
            <p:grpSpPr bwMode="auto">
              <a:xfrm>
                <a:off x="1940" y="2648"/>
                <a:ext cx="460" cy="196"/>
                <a:chOff x="1464" y="1824"/>
                <a:chExt cx="460" cy="196"/>
              </a:xfrm>
            </p:grpSpPr>
            <p:sp>
              <p:nvSpPr>
                <p:cNvPr id="125028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1464" y="1824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FF33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29" name="Line 30"/>
                <p:cNvSpPr>
                  <a:spLocks noChangeShapeType="1"/>
                </p:cNvSpPr>
                <p:nvPr/>
              </p:nvSpPr>
              <p:spPr bwMode="auto">
                <a:xfrm>
                  <a:off x="1464" y="1824"/>
                  <a:ext cx="456" cy="0"/>
                </a:xfrm>
                <a:prstGeom prst="line">
                  <a:avLst/>
                </a:prstGeom>
                <a:noFill/>
                <a:ln w="38100">
                  <a:solidFill>
                    <a:srgbClr val="FF33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30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1924" y="1840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FF33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</p:grpSp>
          <p:grpSp>
            <p:nvGrpSpPr>
              <p:cNvPr id="11" name="Group 32"/>
              <p:cNvGrpSpPr>
                <a:grpSpLocks/>
              </p:cNvGrpSpPr>
              <p:nvPr/>
            </p:nvGrpSpPr>
            <p:grpSpPr bwMode="auto">
              <a:xfrm>
                <a:off x="1932" y="2652"/>
                <a:ext cx="460" cy="196"/>
                <a:chOff x="2596" y="1816"/>
                <a:chExt cx="460" cy="196"/>
              </a:xfrm>
            </p:grpSpPr>
            <p:sp>
              <p:nvSpPr>
                <p:cNvPr id="125025" name="Line 33"/>
                <p:cNvSpPr>
                  <a:spLocks noChangeShapeType="1"/>
                </p:cNvSpPr>
                <p:nvPr/>
              </p:nvSpPr>
              <p:spPr bwMode="auto">
                <a:xfrm flipH="1" flipV="1">
                  <a:off x="3056" y="1816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3333CC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26" name="Line 34"/>
                <p:cNvSpPr>
                  <a:spLocks noChangeShapeType="1"/>
                </p:cNvSpPr>
                <p:nvPr/>
              </p:nvSpPr>
              <p:spPr bwMode="auto">
                <a:xfrm flipH="1">
                  <a:off x="2600" y="1816"/>
                  <a:ext cx="456" cy="0"/>
                </a:xfrm>
                <a:prstGeom prst="line">
                  <a:avLst/>
                </a:prstGeom>
                <a:noFill/>
                <a:ln w="38100">
                  <a:solidFill>
                    <a:srgbClr val="3333CC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27" name="Line 35"/>
                <p:cNvSpPr>
                  <a:spLocks noChangeShapeType="1"/>
                </p:cNvSpPr>
                <p:nvPr/>
              </p:nvSpPr>
              <p:spPr bwMode="auto">
                <a:xfrm flipH="1" flipV="1">
                  <a:off x="2596" y="1832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3333CC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</p:grpSp>
          <p:sp>
            <p:nvSpPr>
              <p:cNvPr id="125023" name="Line 36"/>
              <p:cNvSpPr>
                <a:spLocks noChangeShapeType="1"/>
              </p:cNvSpPr>
              <p:nvPr/>
            </p:nvSpPr>
            <p:spPr bwMode="auto">
              <a:xfrm>
                <a:off x="2400" y="2832"/>
                <a:ext cx="130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024" name="Line 37"/>
              <p:cNvSpPr>
                <a:spLocks noChangeShapeType="1"/>
              </p:cNvSpPr>
              <p:nvPr/>
            </p:nvSpPr>
            <p:spPr bwMode="auto">
              <a:xfrm>
                <a:off x="616" y="2824"/>
                <a:ext cx="130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grpSp>
          <p:nvGrpSpPr>
            <p:cNvPr id="12" name="Group 38"/>
            <p:cNvGrpSpPr>
              <a:grpSpLocks/>
            </p:cNvGrpSpPr>
            <p:nvPr/>
          </p:nvGrpSpPr>
          <p:grpSpPr bwMode="auto">
            <a:xfrm>
              <a:off x="47" y="2908"/>
              <a:ext cx="2830" cy="180"/>
              <a:chOff x="580" y="3008"/>
              <a:chExt cx="3152" cy="200"/>
            </a:xfrm>
          </p:grpSpPr>
          <p:grpSp>
            <p:nvGrpSpPr>
              <p:cNvPr id="13" name="Group 39"/>
              <p:cNvGrpSpPr>
                <a:grpSpLocks/>
              </p:cNvGrpSpPr>
              <p:nvPr/>
            </p:nvGrpSpPr>
            <p:grpSpPr bwMode="auto">
              <a:xfrm>
                <a:off x="1668" y="3012"/>
                <a:ext cx="460" cy="196"/>
                <a:chOff x="2596" y="1816"/>
                <a:chExt cx="460" cy="196"/>
              </a:xfrm>
            </p:grpSpPr>
            <p:sp>
              <p:nvSpPr>
                <p:cNvPr id="125018" name="Line 40"/>
                <p:cNvSpPr>
                  <a:spLocks noChangeShapeType="1"/>
                </p:cNvSpPr>
                <p:nvPr/>
              </p:nvSpPr>
              <p:spPr bwMode="auto">
                <a:xfrm flipH="1" flipV="1">
                  <a:off x="3056" y="1816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3333CC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19" name="Line 41"/>
                <p:cNvSpPr>
                  <a:spLocks noChangeShapeType="1"/>
                </p:cNvSpPr>
                <p:nvPr/>
              </p:nvSpPr>
              <p:spPr bwMode="auto">
                <a:xfrm flipH="1">
                  <a:off x="2600" y="1816"/>
                  <a:ext cx="456" cy="0"/>
                </a:xfrm>
                <a:prstGeom prst="line">
                  <a:avLst/>
                </a:prstGeom>
                <a:noFill/>
                <a:ln w="38100">
                  <a:solidFill>
                    <a:srgbClr val="3333CC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20" name="Line 42"/>
                <p:cNvSpPr>
                  <a:spLocks noChangeShapeType="1"/>
                </p:cNvSpPr>
                <p:nvPr/>
              </p:nvSpPr>
              <p:spPr bwMode="auto">
                <a:xfrm flipH="1" flipV="1">
                  <a:off x="2596" y="1832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3333CC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</p:grpSp>
          <p:grpSp>
            <p:nvGrpSpPr>
              <p:cNvPr id="14" name="Group 43"/>
              <p:cNvGrpSpPr>
                <a:grpSpLocks/>
              </p:cNvGrpSpPr>
              <p:nvPr/>
            </p:nvGrpSpPr>
            <p:grpSpPr bwMode="auto">
              <a:xfrm>
                <a:off x="2144" y="3008"/>
                <a:ext cx="460" cy="196"/>
                <a:chOff x="1464" y="1824"/>
                <a:chExt cx="460" cy="196"/>
              </a:xfrm>
            </p:grpSpPr>
            <p:sp>
              <p:nvSpPr>
                <p:cNvPr id="125015" name="Line 44"/>
                <p:cNvSpPr>
                  <a:spLocks noChangeShapeType="1"/>
                </p:cNvSpPr>
                <p:nvPr/>
              </p:nvSpPr>
              <p:spPr bwMode="auto">
                <a:xfrm flipV="1">
                  <a:off x="1464" y="1824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FF33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16" name="Line 45"/>
                <p:cNvSpPr>
                  <a:spLocks noChangeShapeType="1"/>
                </p:cNvSpPr>
                <p:nvPr/>
              </p:nvSpPr>
              <p:spPr bwMode="auto">
                <a:xfrm>
                  <a:off x="1464" y="1824"/>
                  <a:ext cx="456" cy="0"/>
                </a:xfrm>
                <a:prstGeom prst="line">
                  <a:avLst/>
                </a:prstGeom>
                <a:noFill/>
                <a:ln w="38100">
                  <a:solidFill>
                    <a:srgbClr val="FF33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17" name="Line 46"/>
                <p:cNvSpPr>
                  <a:spLocks noChangeShapeType="1"/>
                </p:cNvSpPr>
                <p:nvPr/>
              </p:nvSpPr>
              <p:spPr bwMode="auto">
                <a:xfrm flipV="1">
                  <a:off x="1924" y="1840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FF33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</p:grpSp>
          <p:sp>
            <p:nvSpPr>
              <p:cNvPr id="125013" name="Line 47"/>
              <p:cNvSpPr>
                <a:spLocks noChangeShapeType="1"/>
              </p:cNvSpPr>
              <p:nvPr/>
            </p:nvSpPr>
            <p:spPr bwMode="auto">
              <a:xfrm flipV="1">
                <a:off x="2628" y="3192"/>
                <a:ext cx="110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014" name="Line 48"/>
              <p:cNvSpPr>
                <a:spLocks noChangeShapeType="1"/>
              </p:cNvSpPr>
              <p:nvPr/>
            </p:nvSpPr>
            <p:spPr bwMode="auto">
              <a:xfrm flipV="1">
                <a:off x="580" y="3196"/>
                <a:ext cx="110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grpSp>
          <p:nvGrpSpPr>
            <p:cNvPr id="15" name="Group 49"/>
            <p:cNvGrpSpPr>
              <a:grpSpLocks/>
            </p:cNvGrpSpPr>
            <p:nvPr/>
          </p:nvGrpSpPr>
          <p:grpSpPr bwMode="auto">
            <a:xfrm>
              <a:off x="25" y="3415"/>
              <a:ext cx="2809" cy="201"/>
              <a:chOff x="580" y="3368"/>
              <a:chExt cx="3128" cy="224"/>
            </a:xfrm>
          </p:grpSpPr>
          <p:grpSp>
            <p:nvGrpSpPr>
              <p:cNvPr id="16" name="Group 50"/>
              <p:cNvGrpSpPr>
                <a:grpSpLocks/>
              </p:cNvGrpSpPr>
              <p:nvPr/>
            </p:nvGrpSpPr>
            <p:grpSpPr bwMode="auto">
              <a:xfrm>
                <a:off x="2432" y="3368"/>
                <a:ext cx="460" cy="196"/>
                <a:chOff x="1464" y="1824"/>
                <a:chExt cx="460" cy="196"/>
              </a:xfrm>
            </p:grpSpPr>
            <p:sp>
              <p:nvSpPr>
                <p:cNvPr id="125008" name="Line 51"/>
                <p:cNvSpPr>
                  <a:spLocks noChangeShapeType="1"/>
                </p:cNvSpPr>
                <p:nvPr/>
              </p:nvSpPr>
              <p:spPr bwMode="auto">
                <a:xfrm flipV="1">
                  <a:off x="1464" y="1824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FF33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09" name="Line 52"/>
                <p:cNvSpPr>
                  <a:spLocks noChangeShapeType="1"/>
                </p:cNvSpPr>
                <p:nvPr/>
              </p:nvSpPr>
              <p:spPr bwMode="auto">
                <a:xfrm>
                  <a:off x="1464" y="1824"/>
                  <a:ext cx="456" cy="0"/>
                </a:xfrm>
                <a:prstGeom prst="line">
                  <a:avLst/>
                </a:prstGeom>
                <a:noFill/>
                <a:ln w="38100">
                  <a:solidFill>
                    <a:srgbClr val="FF33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10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1924" y="1840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FF33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</p:grpSp>
          <p:grpSp>
            <p:nvGrpSpPr>
              <p:cNvPr id="17" name="Group 54"/>
              <p:cNvGrpSpPr>
                <a:grpSpLocks/>
              </p:cNvGrpSpPr>
              <p:nvPr/>
            </p:nvGrpSpPr>
            <p:grpSpPr bwMode="auto">
              <a:xfrm>
                <a:off x="1480" y="3388"/>
                <a:ext cx="460" cy="196"/>
                <a:chOff x="2596" y="1816"/>
                <a:chExt cx="460" cy="196"/>
              </a:xfrm>
            </p:grpSpPr>
            <p:sp>
              <p:nvSpPr>
                <p:cNvPr id="125005" name="Line 55"/>
                <p:cNvSpPr>
                  <a:spLocks noChangeShapeType="1"/>
                </p:cNvSpPr>
                <p:nvPr/>
              </p:nvSpPr>
              <p:spPr bwMode="auto">
                <a:xfrm flipH="1" flipV="1">
                  <a:off x="3056" y="1816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3333CC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06" name="Line 56"/>
                <p:cNvSpPr>
                  <a:spLocks noChangeShapeType="1"/>
                </p:cNvSpPr>
                <p:nvPr/>
              </p:nvSpPr>
              <p:spPr bwMode="auto">
                <a:xfrm flipH="1">
                  <a:off x="2600" y="1816"/>
                  <a:ext cx="456" cy="0"/>
                </a:xfrm>
                <a:prstGeom prst="line">
                  <a:avLst/>
                </a:prstGeom>
                <a:noFill/>
                <a:ln w="38100">
                  <a:solidFill>
                    <a:srgbClr val="3333CC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5007" name="Line 57"/>
                <p:cNvSpPr>
                  <a:spLocks noChangeShapeType="1"/>
                </p:cNvSpPr>
                <p:nvPr/>
              </p:nvSpPr>
              <p:spPr bwMode="auto">
                <a:xfrm flipH="1" flipV="1">
                  <a:off x="2596" y="1832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3333CC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</p:grpSp>
          <p:sp>
            <p:nvSpPr>
              <p:cNvPr id="125002" name="Line 58"/>
              <p:cNvSpPr>
                <a:spLocks noChangeShapeType="1"/>
              </p:cNvSpPr>
              <p:nvPr/>
            </p:nvSpPr>
            <p:spPr bwMode="auto">
              <a:xfrm flipV="1">
                <a:off x="2904" y="3552"/>
                <a:ext cx="80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003" name="Line 59"/>
              <p:cNvSpPr>
                <a:spLocks noChangeShapeType="1"/>
              </p:cNvSpPr>
              <p:nvPr/>
            </p:nvSpPr>
            <p:spPr bwMode="auto">
              <a:xfrm flipV="1">
                <a:off x="580" y="3592"/>
                <a:ext cx="91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004" name="Line 60"/>
              <p:cNvSpPr>
                <a:spLocks noChangeShapeType="1"/>
              </p:cNvSpPr>
              <p:nvPr/>
            </p:nvSpPr>
            <p:spPr bwMode="auto">
              <a:xfrm flipV="1">
                <a:off x="1936" y="3568"/>
                <a:ext cx="516" cy="1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sp>
          <p:nvSpPr>
            <p:cNvPr id="124990" name="Line 61"/>
            <p:cNvSpPr>
              <a:spLocks noChangeShapeType="1"/>
            </p:cNvSpPr>
            <p:nvPr/>
          </p:nvSpPr>
          <p:spPr bwMode="auto">
            <a:xfrm>
              <a:off x="862" y="1188"/>
              <a:ext cx="2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4991" name="Line 62"/>
            <p:cNvSpPr>
              <a:spLocks noChangeShapeType="1"/>
            </p:cNvSpPr>
            <p:nvPr/>
          </p:nvSpPr>
          <p:spPr bwMode="auto">
            <a:xfrm>
              <a:off x="1006" y="1741"/>
              <a:ext cx="2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4992" name="Line 63"/>
            <p:cNvSpPr>
              <a:spLocks noChangeShapeType="1"/>
            </p:cNvSpPr>
            <p:nvPr/>
          </p:nvSpPr>
          <p:spPr bwMode="auto">
            <a:xfrm>
              <a:off x="1473" y="2327"/>
              <a:ext cx="2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4993" name="Line 64"/>
            <p:cNvSpPr>
              <a:spLocks noChangeShapeType="1"/>
            </p:cNvSpPr>
            <p:nvPr/>
          </p:nvSpPr>
          <p:spPr bwMode="auto">
            <a:xfrm>
              <a:off x="1681" y="2793"/>
              <a:ext cx="2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4994" name="Line 65"/>
            <p:cNvSpPr>
              <a:spLocks noChangeShapeType="1"/>
            </p:cNvSpPr>
            <p:nvPr/>
          </p:nvSpPr>
          <p:spPr bwMode="auto">
            <a:xfrm>
              <a:off x="1922" y="3325"/>
              <a:ext cx="2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4995" name="Line 66"/>
            <p:cNvSpPr>
              <a:spLocks noChangeShapeType="1"/>
            </p:cNvSpPr>
            <p:nvPr/>
          </p:nvSpPr>
          <p:spPr bwMode="auto">
            <a:xfrm flipH="1">
              <a:off x="1526" y="1745"/>
              <a:ext cx="27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4996" name="Line 67"/>
            <p:cNvSpPr>
              <a:spLocks noChangeShapeType="1"/>
            </p:cNvSpPr>
            <p:nvPr/>
          </p:nvSpPr>
          <p:spPr bwMode="auto">
            <a:xfrm flipH="1">
              <a:off x="1121" y="2330"/>
              <a:ext cx="2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4997" name="Line 68"/>
            <p:cNvSpPr>
              <a:spLocks noChangeShapeType="1"/>
            </p:cNvSpPr>
            <p:nvPr/>
          </p:nvSpPr>
          <p:spPr bwMode="auto">
            <a:xfrm flipH="1">
              <a:off x="963" y="2808"/>
              <a:ext cx="2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4998" name="Line 69"/>
            <p:cNvSpPr>
              <a:spLocks noChangeShapeType="1"/>
            </p:cNvSpPr>
            <p:nvPr/>
          </p:nvSpPr>
          <p:spPr bwMode="auto">
            <a:xfrm flipH="1">
              <a:off x="751" y="3339"/>
              <a:ext cx="2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4999" name="Line 70"/>
            <p:cNvSpPr>
              <a:spLocks noChangeShapeType="1"/>
            </p:cNvSpPr>
            <p:nvPr/>
          </p:nvSpPr>
          <p:spPr bwMode="auto">
            <a:xfrm flipH="1">
              <a:off x="1797" y="1182"/>
              <a:ext cx="2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</p:grpSp>
      <p:grpSp>
        <p:nvGrpSpPr>
          <p:cNvPr id="18" name="Group 71"/>
          <p:cNvGrpSpPr>
            <a:grpSpLocks/>
          </p:cNvGrpSpPr>
          <p:nvPr/>
        </p:nvGrpSpPr>
        <p:grpSpPr bwMode="auto">
          <a:xfrm>
            <a:off x="5003800" y="2041525"/>
            <a:ext cx="3511550" cy="3632200"/>
            <a:chOff x="2948" y="1226"/>
            <a:chExt cx="2812" cy="2348"/>
          </a:xfrm>
        </p:grpSpPr>
        <p:sp>
          <p:nvSpPr>
            <p:cNvPr id="124935" name="Line 72"/>
            <p:cNvSpPr>
              <a:spLocks noChangeShapeType="1"/>
            </p:cNvSpPr>
            <p:nvPr/>
          </p:nvSpPr>
          <p:spPr bwMode="auto">
            <a:xfrm flipH="1">
              <a:off x="4601" y="1226"/>
              <a:ext cx="2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grpSp>
          <p:nvGrpSpPr>
            <p:cNvPr id="19" name="Group 73"/>
            <p:cNvGrpSpPr>
              <a:grpSpLocks/>
            </p:cNvGrpSpPr>
            <p:nvPr/>
          </p:nvGrpSpPr>
          <p:grpSpPr bwMode="auto">
            <a:xfrm>
              <a:off x="2973" y="1334"/>
              <a:ext cx="2787" cy="184"/>
              <a:chOff x="600" y="1816"/>
              <a:chExt cx="3104" cy="204"/>
            </a:xfrm>
          </p:grpSpPr>
          <p:sp>
            <p:nvSpPr>
              <p:cNvPr id="124974" name="Line 74"/>
              <p:cNvSpPr>
                <a:spLocks noChangeShapeType="1"/>
              </p:cNvSpPr>
              <p:nvPr/>
            </p:nvSpPr>
            <p:spPr bwMode="auto">
              <a:xfrm>
                <a:off x="600" y="2004"/>
                <a:ext cx="876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grpSp>
            <p:nvGrpSpPr>
              <p:cNvPr id="20" name="Group 75"/>
              <p:cNvGrpSpPr>
                <a:grpSpLocks/>
              </p:cNvGrpSpPr>
              <p:nvPr/>
            </p:nvGrpSpPr>
            <p:grpSpPr bwMode="auto">
              <a:xfrm>
                <a:off x="1476" y="1824"/>
                <a:ext cx="460" cy="196"/>
                <a:chOff x="1464" y="1824"/>
                <a:chExt cx="460" cy="196"/>
              </a:xfrm>
            </p:grpSpPr>
            <p:sp>
              <p:nvSpPr>
                <p:cNvPr id="124982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1464" y="1824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0099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4983" name="Line 77"/>
                <p:cNvSpPr>
                  <a:spLocks noChangeShapeType="1"/>
                </p:cNvSpPr>
                <p:nvPr/>
              </p:nvSpPr>
              <p:spPr bwMode="auto">
                <a:xfrm>
                  <a:off x="1464" y="1824"/>
                  <a:ext cx="456" cy="0"/>
                </a:xfrm>
                <a:prstGeom prst="line">
                  <a:avLst/>
                </a:prstGeom>
                <a:noFill/>
                <a:ln w="38100">
                  <a:solidFill>
                    <a:srgbClr val="0099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4984" name="Line 78"/>
                <p:cNvSpPr>
                  <a:spLocks noChangeShapeType="1"/>
                </p:cNvSpPr>
                <p:nvPr/>
              </p:nvSpPr>
              <p:spPr bwMode="auto">
                <a:xfrm flipV="1">
                  <a:off x="1924" y="1840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0099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</p:grpSp>
          <p:sp>
            <p:nvSpPr>
              <p:cNvPr id="124976" name="Line 79"/>
              <p:cNvSpPr>
                <a:spLocks noChangeShapeType="1"/>
              </p:cNvSpPr>
              <p:nvPr/>
            </p:nvSpPr>
            <p:spPr bwMode="auto">
              <a:xfrm flipV="1">
                <a:off x="1932" y="2016"/>
                <a:ext cx="432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4977" name="Line 80"/>
              <p:cNvSpPr>
                <a:spLocks noChangeShapeType="1"/>
              </p:cNvSpPr>
              <p:nvPr/>
            </p:nvSpPr>
            <p:spPr bwMode="auto">
              <a:xfrm flipH="1">
                <a:off x="2828" y="2008"/>
                <a:ext cx="876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grpSp>
            <p:nvGrpSpPr>
              <p:cNvPr id="21" name="Group 81"/>
              <p:cNvGrpSpPr>
                <a:grpSpLocks/>
              </p:cNvGrpSpPr>
              <p:nvPr/>
            </p:nvGrpSpPr>
            <p:grpSpPr bwMode="auto">
              <a:xfrm>
                <a:off x="2368" y="1816"/>
                <a:ext cx="460" cy="196"/>
                <a:chOff x="2596" y="1816"/>
                <a:chExt cx="460" cy="196"/>
              </a:xfrm>
            </p:grpSpPr>
            <p:sp>
              <p:nvSpPr>
                <p:cNvPr id="124979" name="Line 82"/>
                <p:cNvSpPr>
                  <a:spLocks noChangeShapeType="1"/>
                </p:cNvSpPr>
                <p:nvPr/>
              </p:nvSpPr>
              <p:spPr bwMode="auto">
                <a:xfrm flipH="1" flipV="1">
                  <a:off x="3056" y="1816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0099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4980" name="Line 83"/>
                <p:cNvSpPr>
                  <a:spLocks noChangeShapeType="1"/>
                </p:cNvSpPr>
                <p:nvPr/>
              </p:nvSpPr>
              <p:spPr bwMode="auto">
                <a:xfrm flipH="1">
                  <a:off x="2600" y="1816"/>
                  <a:ext cx="456" cy="0"/>
                </a:xfrm>
                <a:prstGeom prst="line">
                  <a:avLst/>
                </a:prstGeom>
                <a:noFill/>
                <a:ln w="38100">
                  <a:solidFill>
                    <a:srgbClr val="0099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4981" name="Line 84"/>
                <p:cNvSpPr>
                  <a:spLocks noChangeShapeType="1"/>
                </p:cNvSpPr>
                <p:nvPr/>
              </p:nvSpPr>
              <p:spPr bwMode="auto">
                <a:xfrm flipH="1" flipV="1">
                  <a:off x="2596" y="1832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0099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</p:grpSp>
        </p:grpSp>
        <p:grpSp>
          <p:nvGrpSpPr>
            <p:cNvPr id="22" name="Group 85"/>
            <p:cNvGrpSpPr>
              <a:grpSpLocks/>
            </p:cNvGrpSpPr>
            <p:nvPr/>
          </p:nvGrpSpPr>
          <p:grpSpPr bwMode="auto">
            <a:xfrm>
              <a:off x="2948" y="1856"/>
              <a:ext cx="2812" cy="170"/>
              <a:chOff x="2948" y="1856"/>
              <a:chExt cx="2812" cy="170"/>
            </a:xfrm>
          </p:grpSpPr>
          <p:sp>
            <p:nvSpPr>
              <p:cNvPr id="124968" name="Line 86"/>
              <p:cNvSpPr>
                <a:spLocks noChangeShapeType="1"/>
              </p:cNvSpPr>
              <p:nvPr/>
            </p:nvSpPr>
            <p:spPr bwMode="auto">
              <a:xfrm flipV="1">
                <a:off x="3921" y="1863"/>
                <a:ext cx="0" cy="163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4969" name="Line 87"/>
              <p:cNvSpPr>
                <a:spLocks noChangeShapeType="1"/>
              </p:cNvSpPr>
              <p:nvPr/>
            </p:nvSpPr>
            <p:spPr bwMode="auto">
              <a:xfrm>
                <a:off x="3933" y="1863"/>
                <a:ext cx="409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4970" name="Line 88"/>
              <p:cNvSpPr>
                <a:spLocks noChangeShapeType="1"/>
              </p:cNvSpPr>
              <p:nvPr/>
            </p:nvSpPr>
            <p:spPr bwMode="auto">
              <a:xfrm flipH="1" flipV="1">
                <a:off x="4769" y="1856"/>
                <a:ext cx="0" cy="163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4971" name="Line 89"/>
              <p:cNvSpPr>
                <a:spLocks noChangeShapeType="1"/>
              </p:cNvSpPr>
              <p:nvPr/>
            </p:nvSpPr>
            <p:spPr bwMode="auto">
              <a:xfrm flipH="1">
                <a:off x="4360" y="1856"/>
                <a:ext cx="409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4972" name="Line 90"/>
              <p:cNvSpPr>
                <a:spLocks noChangeShapeType="1"/>
              </p:cNvSpPr>
              <p:nvPr/>
            </p:nvSpPr>
            <p:spPr bwMode="auto">
              <a:xfrm flipH="1">
                <a:off x="2948" y="2011"/>
                <a:ext cx="970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4973" name="Line 91"/>
              <p:cNvSpPr>
                <a:spLocks noChangeShapeType="1"/>
              </p:cNvSpPr>
              <p:nvPr/>
            </p:nvSpPr>
            <p:spPr bwMode="auto">
              <a:xfrm>
                <a:off x="4769" y="2011"/>
                <a:ext cx="991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grpSp>
          <p:nvGrpSpPr>
            <p:cNvPr id="23" name="Group 92"/>
            <p:cNvGrpSpPr>
              <a:grpSpLocks/>
            </p:cNvGrpSpPr>
            <p:nvPr/>
          </p:nvGrpSpPr>
          <p:grpSpPr bwMode="auto">
            <a:xfrm>
              <a:off x="2983" y="2218"/>
              <a:ext cx="2777" cy="352"/>
              <a:chOff x="2983" y="2218"/>
              <a:chExt cx="2777" cy="352"/>
            </a:xfrm>
          </p:grpSpPr>
          <p:sp>
            <p:nvSpPr>
              <p:cNvPr id="124961" name="Line 93"/>
              <p:cNvSpPr>
                <a:spLocks noChangeShapeType="1"/>
              </p:cNvSpPr>
              <p:nvPr/>
            </p:nvSpPr>
            <p:spPr bwMode="auto">
              <a:xfrm flipV="1">
                <a:off x="4172" y="2394"/>
                <a:ext cx="0" cy="162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4962" name="Line 94"/>
              <p:cNvSpPr>
                <a:spLocks noChangeShapeType="1"/>
              </p:cNvSpPr>
              <p:nvPr/>
            </p:nvSpPr>
            <p:spPr bwMode="auto">
              <a:xfrm flipV="1">
                <a:off x="4585" y="2408"/>
                <a:ext cx="0" cy="162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4963" name="Line 95"/>
              <p:cNvSpPr>
                <a:spLocks noChangeShapeType="1"/>
              </p:cNvSpPr>
              <p:nvPr/>
            </p:nvSpPr>
            <p:spPr bwMode="auto">
              <a:xfrm flipH="1" flipV="1">
                <a:off x="4578" y="2230"/>
                <a:ext cx="0" cy="162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4964" name="Line 96"/>
              <p:cNvSpPr>
                <a:spLocks noChangeShapeType="1"/>
              </p:cNvSpPr>
              <p:nvPr/>
            </p:nvSpPr>
            <p:spPr bwMode="auto">
              <a:xfrm flipH="1">
                <a:off x="4169" y="2218"/>
                <a:ext cx="409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4965" name="Line 97"/>
              <p:cNvSpPr>
                <a:spLocks noChangeShapeType="1"/>
              </p:cNvSpPr>
              <p:nvPr/>
            </p:nvSpPr>
            <p:spPr bwMode="auto">
              <a:xfrm flipH="1" flipV="1">
                <a:off x="4177" y="2220"/>
                <a:ext cx="0" cy="162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4966" name="Line 98"/>
              <p:cNvSpPr>
                <a:spLocks noChangeShapeType="1"/>
              </p:cNvSpPr>
              <p:nvPr/>
            </p:nvSpPr>
            <p:spPr bwMode="auto">
              <a:xfrm>
                <a:off x="4585" y="2560"/>
                <a:ext cx="1175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4967" name="Line 99"/>
              <p:cNvSpPr>
                <a:spLocks noChangeShapeType="1"/>
              </p:cNvSpPr>
              <p:nvPr/>
            </p:nvSpPr>
            <p:spPr bwMode="auto">
              <a:xfrm>
                <a:off x="2983" y="2552"/>
                <a:ext cx="1175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grpSp>
          <p:nvGrpSpPr>
            <p:cNvPr id="24" name="Group 100"/>
            <p:cNvGrpSpPr>
              <a:grpSpLocks/>
            </p:cNvGrpSpPr>
            <p:nvPr/>
          </p:nvGrpSpPr>
          <p:grpSpPr bwMode="auto">
            <a:xfrm>
              <a:off x="2948" y="2928"/>
              <a:ext cx="2812" cy="170"/>
              <a:chOff x="2948" y="1856"/>
              <a:chExt cx="2812" cy="170"/>
            </a:xfrm>
          </p:grpSpPr>
          <p:sp>
            <p:nvSpPr>
              <p:cNvPr id="124955" name="Line 101"/>
              <p:cNvSpPr>
                <a:spLocks noChangeShapeType="1"/>
              </p:cNvSpPr>
              <p:nvPr/>
            </p:nvSpPr>
            <p:spPr bwMode="auto">
              <a:xfrm flipV="1">
                <a:off x="3921" y="1863"/>
                <a:ext cx="0" cy="163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4956" name="Line 102"/>
              <p:cNvSpPr>
                <a:spLocks noChangeShapeType="1"/>
              </p:cNvSpPr>
              <p:nvPr/>
            </p:nvSpPr>
            <p:spPr bwMode="auto">
              <a:xfrm>
                <a:off x="3933" y="1863"/>
                <a:ext cx="409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4957" name="Line 103"/>
              <p:cNvSpPr>
                <a:spLocks noChangeShapeType="1"/>
              </p:cNvSpPr>
              <p:nvPr/>
            </p:nvSpPr>
            <p:spPr bwMode="auto">
              <a:xfrm flipH="1" flipV="1">
                <a:off x="4769" y="1856"/>
                <a:ext cx="0" cy="163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4958" name="Line 104"/>
              <p:cNvSpPr>
                <a:spLocks noChangeShapeType="1"/>
              </p:cNvSpPr>
              <p:nvPr/>
            </p:nvSpPr>
            <p:spPr bwMode="auto">
              <a:xfrm flipH="1">
                <a:off x="4360" y="1856"/>
                <a:ext cx="409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4959" name="Line 105"/>
              <p:cNvSpPr>
                <a:spLocks noChangeShapeType="1"/>
              </p:cNvSpPr>
              <p:nvPr/>
            </p:nvSpPr>
            <p:spPr bwMode="auto">
              <a:xfrm flipH="1">
                <a:off x="2948" y="2011"/>
                <a:ext cx="970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4960" name="Line 106"/>
              <p:cNvSpPr>
                <a:spLocks noChangeShapeType="1"/>
              </p:cNvSpPr>
              <p:nvPr/>
            </p:nvSpPr>
            <p:spPr bwMode="auto">
              <a:xfrm>
                <a:off x="4769" y="2011"/>
                <a:ext cx="991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grpSp>
          <p:nvGrpSpPr>
            <p:cNvPr id="25" name="Group 107"/>
            <p:cNvGrpSpPr>
              <a:grpSpLocks/>
            </p:cNvGrpSpPr>
            <p:nvPr/>
          </p:nvGrpSpPr>
          <p:grpSpPr bwMode="auto">
            <a:xfrm>
              <a:off x="2973" y="3390"/>
              <a:ext cx="2787" cy="184"/>
              <a:chOff x="600" y="1816"/>
              <a:chExt cx="3104" cy="204"/>
            </a:xfrm>
          </p:grpSpPr>
          <p:sp>
            <p:nvSpPr>
              <p:cNvPr id="124944" name="Line 108"/>
              <p:cNvSpPr>
                <a:spLocks noChangeShapeType="1"/>
              </p:cNvSpPr>
              <p:nvPr/>
            </p:nvSpPr>
            <p:spPr bwMode="auto">
              <a:xfrm>
                <a:off x="600" y="2004"/>
                <a:ext cx="876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grpSp>
            <p:nvGrpSpPr>
              <p:cNvPr id="26" name="Group 109"/>
              <p:cNvGrpSpPr>
                <a:grpSpLocks/>
              </p:cNvGrpSpPr>
              <p:nvPr/>
            </p:nvGrpSpPr>
            <p:grpSpPr bwMode="auto">
              <a:xfrm>
                <a:off x="1476" y="1824"/>
                <a:ext cx="460" cy="196"/>
                <a:chOff x="1464" y="1824"/>
                <a:chExt cx="460" cy="196"/>
              </a:xfrm>
            </p:grpSpPr>
            <p:sp>
              <p:nvSpPr>
                <p:cNvPr id="124952" name="Line 110"/>
                <p:cNvSpPr>
                  <a:spLocks noChangeShapeType="1"/>
                </p:cNvSpPr>
                <p:nvPr/>
              </p:nvSpPr>
              <p:spPr bwMode="auto">
                <a:xfrm flipV="1">
                  <a:off x="1464" y="1824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0099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4953" name="Line 111"/>
                <p:cNvSpPr>
                  <a:spLocks noChangeShapeType="1"/>
                </p:cNvSpPr>
                <p:nvPr/>
              </p:nvSpPr>
              <p:spPr bwMode="auto">
                <a:xfrm>
                  <a:off x="1464" y="1824"/>
                  <a:ext cx="456" cy="0"/>
                </a:xfrm>
                <a:prstGeom prst="line">
                  <a:avLst/>
                </a:prstGeom>
                <a:noFill/>
                <a:ln w="38100">
                  <a:solidFill>
                    <a:srgbClr val="0099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4954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1924" y="1840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0099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</p:grpSp>
          <p:sp>
            <p:nvSpPr>
              <p:cNvPr id="124946" name="Line 113"/>
              <p:cNvSpPr>
                <a:spLocks noChangeShapeType="1"/>
              </p:cNvSpPr>
              <p:nvPr/>
            </p:nvSpPr>
            <p:spPr bwMode="auto">
              <a:xfrm flipV="1">
                <a:off x="1932" y="2016"/>
                <a:ext cx="432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4947" name="Line 114"/>
              <p:cNvSpPr>
                <a:spLocks noChangeShapeType="1"/>
              </p:cNvSpPr>
              <p:nvPr/>
            </p:nvSpPr>
            <p:spPr bwMode="auto">
              <a:xfrm flipH="1">
                <a:off x="2828" y="2008"/>
                <a:ext cx="876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grpSp>
            <p:nvGrpSpPr>
              <p:cNvPr id="27" name="Group 115"/>
              <p:cNvGrpSpPr>
                <a:grpSpLocks/>
              </p:cNvGrpSpPr>
              <p:nvPr/>
            </p:nvGrpSpPr>
            <p:grpSpPr bwMode="auto">
              <a:xfrm>
                <a:off x="2368" y="1816"/>
                <a:ext cx="460" cy="196"/>
                <a:chOff x="2596" y="1816"/>
                <a:chExt cx="460" cy="196"/>
              </a:xfrm>
            </p:grpSpPr>
            <p:sp>
              <p:nvSpPr>
                <p:cNvPr id="124949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3056" y="1816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0099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4950" name="Line 117"/>
                <p:cNvSpPr>
                  <a:spLocks noChangeShapeType="1"/>
                </p:cNvSpPr>
                <p:nvPr/>
              </p:nvSpPr>
              <p:spPr bwMode="auto">
                <a:xfrm flipH="1">
                  <a:off x="2600" y="1816"/>
                  <a:ext cx="456" cy="0"/>
                </a:xfrm>
                <a:prstGeom prst="line">
                  <a:avLst/>
                </a:prstGeom>
                <a:noFill/>
                <a:ln w="38100">
                  <a:solidFill>
                    <a:srgbClr val="0099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4951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2596" y="1832"/>
                  <a:ext cx="0" cy="180"/>
                </a:xfrm>
                <a:prstGeom prst="line">
                  <a:avLst/>
                </a:prstGeom>
                <a:noFill/>
                <a:ln w="38100">
                  <a:solidFill>
                    <a:srgbClr val="009900"/>
                  </a:solidFill>
                  <a:round/>
                  <a:headEnd type="none" w="sm" len="sm"/>
                  <a:tailEnd type="none" w="lg" len="med"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</p:grpSp>
        </p:grpSp>
        <p:sp>
          <p:nvSpPr>
            <p:cNvPr id="124941" name="Line 119"/>
            <p:cNvSpPr>
              <a:spLocks noChangeShapeType="1"/>
            </p:cNvSpPr>
            <p:nvPr/>
          </p:nvSpPr>
          <p:spPr bwMode="auto">
            <a:xfrm flipH="1">
              <a:off x="3729" y="3270"/>
              <a:ext cx="2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4942" name="Line 120"/>
            <p:cNvSpPr>
              <a:spLocks noChangeShapeType="1"/>
            </p:cNvSpPr>
            <p:nvPr/>
          </p:nvSpPr>
          <p:spPr bwMode="auto">
            <a:xfrm>
              <a:off x="3866" y="1240"/>
              <a:ext cx="2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4943" name="Line 121"/>
            <p:cNvSpPr>
              <a:spLocks noChangeShapeType="1"/>
            </p:cNvSpPr>
            <p:nvPr/>
          </p:nvSpPr>
          <p:spPr bwMode="auto">
            <a:xfrm>
              <a:off x="4746" y="3284"/>
              <a:ext cx="2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</p:grpSp>
      <p:sp>
        <p:nvSpPr>
          <p:cNvPr id="124934" name="Text Box 122"/>
          <p:cNvSpPr txBox="1">
            <a:spLocks noChangeArrowheads="1"/>
          </p:cNvSpPr>
          <p:nvPr/>
        </p:nvSpPr>
        <p:spPr bwMode="auto">
          <a:xfrm>
            <a:off x="395288" y="6237288"/>
            <a:ext cx="57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/>
              <a:t>u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4D6309-88AD-4104-96ED-2B9226A2669E}" type="slidenum">
              <a:rPr lang="en-NZ"/>
              <a:pPr>
                <a:defRPr/>
              </a:pPr>
              <a:t>4</a:t>
            </a:fld>
            <a:endParaRPr lang="en-NZ"/>
          </a:p>
        </p:txBody>
      </p:sp>
      <p:sp>
        <p:nvSpPr>
          <p:cNvPr id="1259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smtClean="0"/>
              <a:t>Superposition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819150" y="1979613"/>
            <a:ext cx="3900488" cy="4152900"/>
            <a:chOff x="516" y="1247"/>
            <a:chExt cx="2457" cy="2616"/>
          </a:xfrm>
        </p:grpSpPr>
        <p:sp>
          <p:nvSpPr>
            <p:cNvPr id="126003" name="Line 4"/>
            <p:cNvSpPr>
              <a:spLocks noChangeShapeType="1"/>
            </p:cNvSpPr>
            <p:nvPr/>
          </p:nvSpPr>
          <p:spPr bwMode="auto">
            <a:xfrm>
              <a:off x="535" y="1561"/>
              <a:ext cx="6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1207" y="1403"/>
              <a:ext cx="352" cy="172"/>
              <a:chOff x="1464" y="1824"/>
              <a:chExt cx="460" cy="196"/>
            </a:xfrm>
          </p:grpSpPr>
          <p:sp>
            <p:nvSpPr>
              <p:cNvPr id="126062" name="Line 6"/>
              <p:cNvSpPr>
                <a:spLocks noChangeShapeType="1"/>
              </p:cNvSpPr>
              <p:nvPr/>
            </p:nvSpPr>
            <p:spPr bwMode="auto">
              <a:xfrm flipV="1">
                <a:off x="1464" y="1824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63" name="Line 7"/>
              <p:cNvSpPr>
                <a:spLocks noChangeShapeType="1"/>
              </p:cNvSpPr>
              <p:nvPr/>
            </p:nvSpPr>
            <p:spPr bwMode="auto">
              <a:xfrm>
                <a:off x="1464" y="1824"/>
                <a:ext cx="45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64" name="Line 8"/>
              <p:cNvSpPr>
                <a:spLocks noChangeShapeType="1"/>
              </p:cNvSpPr>
              <p:nvPr/>
            </p:nvSpPr>
            <p:spPr bwMode="auto">
              <a:xfrm flipV="1">
                <a:off x="1924" y="1840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sp>
          <p:nvSpPr>
            <p:cNvPr id="126005" name="Line 9"/>
            <p:cNvSpPr>
              <a:spLocks noChangeShapeType="1"/>
            </p:cNvSpPr>
            <p:nvPr/>
          </p:nvSpPr>
          <p:spPr bwMode="auto">
            <a:xfrm flipV="1">
              <a:off x="1556" y="1571"/>
              <a:ext cx="3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6006" name="Line 10"/>
            <p:cNvSpPr>
              <a:spLocks noChangeShapeType="1"/>
            </p:cNvSpPr>
            <p:nvPr/>
          </p:nvSpPr>
          <p:spPr bwMode="auto">
            <a:xfrm flipH="1">
              <a:off x="2243" y="1564"/>
              <a:ext cx="6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grpSp>
          <p:nvGrpSpPr>
            <p:cNvPr id="4" name="Group 11"/>
            <p:cNvGrpSpPr>
              <a:grpSpLocks/>
            </p:cNvGrpSpPr>
            <p:nvPr/>
          </p:nvGrpSpPr>
          <p:grpSpPr bwMode="auto">
            <a:xfrm flipV="1">
              <a:off x="1903" y="1576"/>
              <a:ext cx="352" cy="172"/>
              <a:chOff x="2596" y="1816"/>
              <a:chExt cx="460" cy="196"/>
            </a:xfrm>
          </p:grpSpPr>
          <p:sp>
            <p:nvSpPr>
              <p:cNvPr id="126059" name="Line 12"/>
              <p:cNvSpPr>
                <a:spLocks noChangeShapeType="1"/>
              </p:cNvSpPr>
              <p:nvPr/>
            </p:nvSpPr>
            <p:spPr bwMode="auto">
              <a:xfrm flipH="1" flipV="1">
                <a:off x="3056" y="1816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60" name="Line 13"/>
              <p:cNvSpPr>
                <a:spLocks noChangeShapeType="1"/>
              </p:cNvSpPr>
              <p:nvPr/>
            </p:nvSpPr>
            <p:spPr bwMode="auto">
              <a:xfrm flipH="1">
                <a:off x="2600" y="1816"/>
                <a:ext cx="456" cy="0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61" name="Line 14"/>
              <p:cNvSpPr>
                <a:spLocks noChangeShapeType="1"/>
              </p:cNvSpPr>
              <p:nvPr/>
            </p:nvSpPr>
            <p:spPr bwMode="auto">
              <a:xfrm flipH="1" flipV="1">
                <a:off x="2596" y="1832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grpSp>
          <p:nvGrpSpPr>
            <p:cNvPr id="5" name="Group 15"/>
            <p:cNvGrpSpPr>
              <a:grpSpLocks/>
            </p:cNvGrpSpPr>
            <p:nvPr/>
          </p:nvGrpSpPr>
          <p:grpSpPr bwMode="auto">
            <a:xfrm>
              <a:off x="1347" y="1898"/>
              <a:ext cx="353" cy="172"/>
              <a:chOff x="1464" y="1824"/>
              <a:chExt cx="460" cy="196"/>
            </a:xfrm>
          </p:grpSpPr>
          <p:sp>
            <p:nvSpPr>
              <p:cNvPr id="126056" name="Line 16"/>
              <p:cNvSpPr>
                <a:spLocks noChangeShapeType="1"/>
              </p:cNvSpPr>
              <p:nvPr/>
            </p:nvSpPr>
            <p:spPr bwMode="auto">
              <a:xfrm flipV="1">
                <a:off x="1464" y="1824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57" name="Line 17"/>
              <p:cNvSpPr>
                <a:spLocks noChangeShapeType="1"/>
              </p:cNvSpPr>
              <p:nvPr/>
            </p:nvSpPr>
            <p:spPr bwMode="auto">
              <a:xfrm>
                <a:off x="1464" y="1824"/>
                <a:ext cx="45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58" name="Line 18"/>
              <p:cNvSpPr>
                <a:spLocks noChangeShapeType="1"/>
              </p:cNvSpPr>
              <p:nvPr/>
            </p:nvSpPr>
            <p:spPr bwMode="auto">
              <a:xfrm flipV="1">
                <a:off x="1924" y="1840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grpSp>
          <p:nvGrpSpPr>
            <p:cNvPr id="6" name="Group 19"/>
            <p:cNvGrpSpPr>
              <a:grpSpLocks/>
            </p:cNvGrpSpPr>
            <p:nvPr/>
          </p:nvGrpSpPr>
          <p:grpSpPr bwMode="auto">
            <a:xfrm flipV="1">
              <a:off x="1706" y="2059"/>
              <a:ext cx="353" cy="172"/>
              <a:chOff x="2596" y="1816"/>
              <a:chExt cx="460" cy="196"/>
            </a:xfrm>
          </p:grpSpPr>
          <p:sp>
            <p:nvSpPr>
              <p:cNvPr id="126053" name="Line 20"/>
              <p:cNvSpPr>
                <a:spLocks noChangeShapeType="1"/>
              </p:cNvSpPr>
              <p:nvPr/>
            </p:nvSpPr>
            <p:spPr bwMode="auto">
              <a:xfrm flipH="1" flipV="1">
                <a:off x="3056" y="1816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54" name="Line 21"/>
              <p:cNvSpPr>
                <a:spLocks noChangeShapeType="1"/>
              </p:cNvSpPr>
              <p:nvPr/>
            </p:nvSpPr>
            <p:spPr bwMode="auto">
              <a:xfrm flipH="1">
                <a:off x="2600" y="1816"/>
                <a:ext cx="456" cy="0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55" name="Line 22"/>
              <p:cNvSpPr>
                <a:spLocks noChangeShapeType="1"/>
              </p:cNvSpPr>
              <p:nvPr/>
            </p:nvSpPr>
            <p:spPr bwMode="auto">
              <a:xfrm flipH="1" flipV="1">
                <a:off x="2596" y="1832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sp>
          <p:nvSpPr>
            <p:cNvPr id="126010" name="Line 23"/>
            <p:cNvSpPr>
              <a:spLocks noChangeShapeType="1"/>
            </p:cNvSpPr>
            <p:nvPr/>
          </p:nvSpPr>
          <p:spPr bwMode="auto">
            <a:xfrm flipH="1">
              <a:off x="516" y="2042"/>
              <a:ext cx="8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6011" name="Line 24"/>
            <p:cNvSpPr>
              <a:spLocks noChangeShapeType="1"/>
            </p:cNvSpPr>
            <p:nvPr/>
          </p:nvSpPr>
          <p:spPr bwMode="auto">
            <a:xfrm>
              <a:off x="2071" y="2042"/>
              <a:ext cx="84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1553" y="2425"/>
              <a:ext cx="353" cy="172"/>
              <a:chOff x="1464" y="1824"/>
              <a:chExt cx="460" cy="196"/>
            </a:xfrm>
          </p:grpSpPr>
          <p:sp>
            <p:nvSpPr>
              <p:cNvPr id="126050" name="Line 26"/>
              <p:cNvSpPr>
                <a:spLocks noChangeShapeType="1"/>
              </p:cNvSpPr>
              <p:nvPr/>
            </p:nvSpPr>
            <p:spPr bwMode="auto">
              <a:xfrm flipV="1">
                <a:off x="1464" y="1824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51" name="Line 27"/>
              <p:cNvSpPr>
                <a:spLocks noChangeShapeType="1"/>
              </p:cNvSpPr>
              <p:nvPr/>
            </p:nvSpPr>
            <p:spPr bwMode="auto">
              <a:xfrm>
                <a:off x="1464" y="1824"/>
                <a:ext cx="45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52" name="Line 28"/>
              <p:cNvSpPr>
                <a:spLocks noChangeShapeType="1"/>
              </p:cNvSpPr>
              <p:nvPr/>
            </p:nvSpPr>
            <p:spPr bwMode="auto">
              <a:xfrm flipV="1">
                <a:off x="1924" y="1840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grpSp>
          <p:nvGrpSpPr>
            <p:cNvPr id="8" name="Group 29"/>
            <p:cNvGrpSpPr>
              <a:grpSpLocks/>
            </p:cNvGrpSpPr>
            <p:nvPr/>
          </p:nvGrpSpPr>
          <p:grpSpPr bwMode="auto">
            <a:xfrm flipV="1">
              <a:off x="1547" y="2597"/>
              <a:ext cx="352" cy="171"/>
              <a:chOff x="2596" y="1816"/>
              <a:chExt cx="460" cy="196"/>
            </a:xfrm>
          </p:grpSpPr>
          <p:sp>
            <p:nvSpPr>
              <p:cNvPr id="126047" name="Line 30"/>
              <p:cNvSpPr>
                <a:spLocks noChangeShapeType="1"/>
              </p:cNvSpPr>
              <p:nvPr/>
            </p:nvSpPr>
            <p:spPr bwMode="auto">
              <a:xfrm flipH="1" flipV="1">
                <a:off x="3056" y="1816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48" name="Line 31"/>
              <p:cNvSpPr>
                <a:spLocks noChangeShapeType="1"/>
              </p:cNvSpPr>
              <p:nvPr/>
            </p:nvSpPr>
            <p:spPr bwMode="auto">
              <a:xfrm flipH="1">
                <a:off x="2600" y="1816"/>
                <a:ext cx="456" cy="0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49" name="Line 32"/>
              <p:cNvSpPr>
                <a:spLocks noChangeShapeType="1"/>
              </p:cNvSpPr>
              <p:nvPr/>
            </p:nvSpPr>
            <p:spPr bwMode="auto">
              <a:xfrm flipH="1" flipV="1">
                <a:off x="2596" y="1832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sp>
          <p:nvSpPr>
            <p:cNvPr id="126014" name="Line 33"/>
            <p:cNvSpPr>
              <a:spLocks noChangeShapeType="1"/>
            </p:cNvSpPr>
            <p:nvPr/>
          </p:nvSpPr>
          <p:spPr bwMode="auto">
            <a:xfrm>
              <a:off x="1906" y="2586"/>
              <a:ext cx="100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6015" name="Line 34"/>
            <p:cNvSpPr>
              <a:spLocks noChangeShapeType="1"/>
            </p:cNvSpPr>
            <p:nvPr/>
          </p:nvSpPr>
          <p:spPr bwMode="auto">
            <a:xfrm>
              <a:off x="537" y="2579"/>
              <a:ext cx="100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grpSp>
          <p:nvGrpSpPr>
            <p:cNvPr id="9" name="Group 35"/>
            <p:cNvGrpSpPr>
              <a:grpSpLocks/>
            </p:cNvGrpSpPr>
            <p:nvPr/>
          </p:nvGrpSpPr>
          <p:grpSpPr bwMode="auto">
            <a:xfrm flipV="1">
              <a:off x="1402" y="3088"/>
              <a:ext cx="353" cy="171"/>
              <a:chOff x="2596" y="1816"/>
              <a:chExt cx="460" cy="196"/>
            </a:xfrm>
          </p:grpSpPr>
          <p:sp>
            <p:nvSpPr>
              <p:cNvPr id="126044" name="Line 36"/>
              <p:cNvSpPr>
                <a:spLocks noChangeShapeType="1"/>
              </p:cNvSpPr>
              <p:nvPr/>
            </p:nvSpPr>
            <p:spPr bwMode="auto">
              <a:xfrm flipH="1" flipV="1">
                <a:off x="3056" y="1816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45" name="Line 37"/>
              <p:cNvSpPr>
                <a:spLocks noChangeShapeType="1"/>
              </p:cNvSpPr>
              <p:nvPr/>
            </p:nvSpPr>
            <p:spPr bwMode="auto">
              <a:xfrm flipH="1">
                <a:off x="2600" y="1816"/>
                <a:ext cx="456" cy="0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46" name="Line 38"/>
              <p:cNvSpPr>
                <a:spLocks noChangeShapeType="1"/>
              </p:cNvSpPr>
              <p:nvPr/>
            </p:nvSpPr>
            <p:spPr bwMode="auto">
              <a:xfrm flipH="1" flipV="1">
                <a:off x="2596" y="1832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grpSp>
          <p:nvGrpSpPr>
            <p:cNvPr id="10" name="Group 39"/>
            <p:cNvGrpSpPr>
              <a:grpSpLocks/>
            </p:cNvGrpSpPr>
            <p:nvPr/>
          </p:nvGrpSpPr>
          <p:grpSpPr bwMode="auto">
            <a:xfrm>
              <a:off x="1755" y="2917"/>
              <a:ext cx="353" cy="171"/>
              <a:chOff x="1464" y="1824"/>
              <a:chExt cx="460" cy="196"/>
            </a:xfrm>
          </p:grpSpPr>
          <p:sp>
            <p:nvSpPr>
              <p:cNvPr id="126041" name="Line 40"/>
              <p:cNvSpPr>
                <a:spLocks noChangeShapeType="1"/>
              </p:cNvSpPr>
              <p:nvPr/>
            </p:nvSpPr>
            <p:spPr bwMode="auto">
              <a:xfrm flipV="1">
                <a:off x="1464" y="1824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42" name="Line 41"/>
              <p:cNvSpPr>
                <a:spLocks noChangeShapeType="1"/>
              </p:cNvSpPr>
              <p:nvPr/>
            </p:nvSpPr>
            <p:spPr bwMode="auto">
              <a:xfrm>
                <a:off x="1464" y="1824"/>
                <a:ext cx="45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43" name="Line 42"/>
              <p:cNvSpPr>
                <a:spLocks noChangeShapeType="1"/>
              </p:cNvSpPr>
              <p:nvPr/>
            </p:nvSpPr>
            <p:spPr bwMode="auto">
              <a:xfrm flipV="1">
                <a:off x="1924" y="1840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sp>
          <p:nvSpPr>
            <p:cNvPr id="126018" name="Line 43"/>
            <p:cNvSpPr>
              <a:spLocks noChangeShapeType="1"/>
            </p:cNvSpPr>
            <p:nvPr/>
          </p:nvSpPr>
          <p:spPr bwMode="auto">
            <a:xfrm flipV="1">
              <a:off x="2126" y="3077"/>
              <a:ext cx="84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6019" name="Line 44"/>
            <p:cNvSpPr>
              <a:spLocks noChangeShapeType="1"/>
            </p:cNvSpPr>
            <p:nvPr/>
          </p:nvSpPr>
          <p:spPr bwMode="auto">
            <a:xfrm flipV="1">
              <a:off x="556" y="3081"/>
              <a:ext cx="84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grpSp>
          <p:nvGrpSpPr>
            <p:cNvPr id="11" name="Group 45"/>
            <p:cNvGrpSpPr>
              <a:grpSpLocks/>
            </p:cNvGrpSpPr>
            <p:nvPr/>
          </p:nvGrpSpPr>
          <p:grpSpPr bwMode="auto">
            <a:xfrm>
              <a:off x="1957" y="3409"/>
              <a:ext cx="353" cy="171"/>
              <a:chOff x="1464" y="1824"/>
              <a:chExt cx="460" cy="196"/>
            </a:xfrm>
          </p:grpSpPr>
          <p:sp>
            <p:nvSpPr>
              <p:cNvPr id="126038" name="Line 46"/>
              <p:cNvSpPr>
                <a:spLocks noChangeShapeType="1"/>
              </p:cNvSpPr>
              <p:nvPr/>
            </p:nvSpPr>
            <p:spPr bwMode="auto">
              <a:xfrm flipV="1">
                <a:off x="1464" y="1824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39" name="Line 47"/>
              <p:cNvSpPr>
                <a:spLocks noChangeShapeType="1"/>
              </p:cNvSpPr>
              <p:nvPr/>
            </p:nvSpPr>
            <p:spPr bwMode="auto">
              <a:xfrm>
                <a:off x="1464" y="1824"/>
                <a:ext cx="45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40" name="Line 48"/>
              <p:cNvSpPr>
                <a:spLocks noChangeShapeType="1"/>
              </p:cNvSpPr>
              <p:nvPr/>
            </p:nvSpPr>
            <p:spPr bwMode="auto">
              <a:xfrm flipV="1">
                <a:off x="1924" y="1840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grpSp>
          <p:nvGrpSpPr>
            <p:cNvPr id="12" name="Group 49"/>
            <p:cNvGrpSpPr>
              <a:grpSpLocks/>
            </p:cNvGrpSpPr>
            <p:nvPr/>
          </p:nvGrpSpPr>
          <p:grpSpPr bwMode="auto">
            <a:xfrm flipV="1">
              <a:off x="1251" y="3606"/>
              <a:ext cx="353" cy="171"/>
              <a:chOff x="2596" y="1816"/>
              <a:chExt cx="460" cy="196"/>
            </a:xfrm>
          </p:grpSpPr>
          <p:sp>
            <p:nvSpPr>
              <p:cNvPr id="126035" name="Line 50"/>
              <p:cNvSpPr>
                <a:spLocks noChangeShapeType="1"/>
              </p:cNvSpPr>
              <p:nvPr/>
            </p:nvSpPr>
            <p:spPr bwMode="auto">
              <a:xfrm flipH="1" flipV="1">
                <a:off x="3056" y="1816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36" name="Line 51"/>
              <p:cNvSpPr>
                <a:spLocks noChangeShapeType="1"/>
              </p:cNvSpPr>
              <p:nvPr/>
            </p:nvSpPr>
            <p:spPr bwMode="auto">
              <a:xfrm flipH="1">
                <a:off x="2600" y="1816"/>
                <a:ext cx="456" cy="0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37" name="Line 52"/>
              <p:cNvSpPr>
                <a:spLocks noChangeShapeType="1"/>
              </p:cNvSpPr>
              <p:nvPr/>
            </p:nvSpPr>
            <p:spPr bwMode="auto">
              <a:xfrm flipH="1" flipV="1">
                <a:off x="2596" y="1832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3333CC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sp>
          <p:nvSpPr>
            <p:cNvPr id="126022" name="Line 53"/>
            <p:cNvSpPr>
              <a:spLocks noChangeShapeType="1"/>
            </p:cNvSpPr>
            <p:nvPr/>
          </p:nvSpPr>
          <p:spPr bwMode="auto">
            <a:xfrm flipV="1">
              <a:off x="2319" y="3569"/>
              <a:ext cx="61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6023" name="Line 54"/>
            <p:cNvSpPr>
              <a:spLocks noChangeShapeType="1"/>
            </p:cNvSpPr>
            <p:nvPr/>
          </p:nvSpPr>
          <p:spPr bwMode="auto">
            <a:xfrm flipV="1">
              <a:off x="537" y="3604"/>
              <a:ext cx="699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6024" name="Line 55"/>
            <p:cNvSpPr>
              <a:spLocks noChangeShapeType="1"/>
            </p:cNvSpPr>
            <p:nvPr/>
          </p:nvSpPr>
          <p:spPr bwMode="auto">
            <a:xfrm flipV="1">
              <a:off x="1577" y="3583"/>
              <a:ext cx="396" cy="1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6025" name="Line 56"/>
            <p:cNvSpPr>
              <a:spLocks noChangeShapeType="1"/>
            </p:cNvSpPr>
            <p:nvPr/>
          </p:nvSpPr>
          <p:spPr bwMode="auto">
            <a:xfrm>
              <a:off x="1252" y="1247"/>
              <a:ext cx="23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6026" name="Line 57"/>
            <p:cNvSpPr>
              <a:spLocks noChangeShapeType="1"/>
            </p:cNvSpPr>
            <p:nvPr/>
          </p:nvSpPr>
          <p:spPr bwMode="auto">
            <a:xfrm>
              <a:off x="1759" y="1952"/>
              <a:ext cx="23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6027" name="Line 58"/>
            <p:cNvSpPr>
              <a:spLocks noChangeShapeType="1"/>
            </p:cNvSpPr>
            <p:nvPr/>
          </p:nvSpPr>
          <p:spPr bwMode="auto">
            <a:xfrm>
              <a:off x="1774" y="2353"/>
              <a:ext cx="23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6028" name="Line 59"/>
            <p:cNvSpPr>
              <a:spLocks noChangeShapeType="1"/>
            </p:cNvSpPr>
            <p:nvPr/>
          </p:nvSpPr>
          <p:spPr bwMode="auto">
            <a:xfrm>
              <a:off x="1952" y="2805"/>
              <a:ext cx="22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6029" name="Line 60"/>
            <p:cNvSpPr>
              <a:spLocks noChangeShapeType="1"/>
            </p:cNvSpPr>
            <p:nvPr/>
          </p:nvSpPr>
          <p:spPr bwMode="auto">
            <a:xfrm>
              <a:off x="2157" y="3321"/>
              <a:ext cx="23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6030" name="Line 61"/>
            <p:cNvSpPr>
              <a:spLocks noChangeShapeType="1"/>
            </p:cNvSpPr>
            <p:nvPr/>
          </p:nvSpPr>
          <p:spPr bwMode="auto">
            <a:xfrm flipH="1">
              <a:off x="1447" y="2160"/>
              <a:ext cx="23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6031" name="Line 62"/>
            <p:cNvSpPr>
              <a:spLocks noChangeShapeType="1"/>
            </p:cNvSpPr>
            <p:nvPr/>
          </p:nvSpPr>
          <p:spPr bwMode="auto">
            <a:xfrm flipH="1">
              <a:off x="1353" y="2860"/>
              <a:ext cx="25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6032" name="Line 63"/>
            <p:cNvSpPr>
              <a:spLocks noChangeShapeType="1"/>
            </p:cNvSpPr>
            <p:nvPr/>
          </p:nvSpPr>
          <p:spPr bwMode="auto">
            <a:xfrm flipH="1">
              <a:off x="1170" y="3336"/>
              <a:ext cx="23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6033" name="Line 64"/>
            <p:cNvSpPr>
              <a:spLocks noChangeShapeType="1"/>
            </p:cNvSpPr>
            <p:nvPr/>
          </p:nvSpPr>
          <p:spPr bwMode="auto">
            <a:xfrm flipH="1">
              <a:off x="1049" y="3863"/>
              <a:ext cx="23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6034" name="Line 65"/>
            <p:cNvSpPr>
              <a:spLocks noChangeShapeType="1"/>
            </p:cNvSpPr>
            <p:nvPr/>
          </p:nvSpPr>
          <p:spPr bwMode="auto">
            <a:xfrm flipH="1">
              <a:off x="1979" y="1481"/>
              <a:ext cx="22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</p:grpSp>
      <p:grpSp>
        <p:nvGrpSpPr>
          <p:cNvPr id="13" name="Group 66"/>
          <p:cNvGrpSpPr>
            <a:grpSpLocks/>
          </p:cNvGrpSpPr>
          <p:nvPr/>
        </p:nvGrpSpPr>
        <p:grpSpPr bwMode="auto">
          <a:xfrm>
            <a:off x="5003800" y="2063750"/>
            <a:ext cx="3511550" cy="4054475"/>
            <a:chOff x="3152" y="1300"/>
            <a:chExt cx="2212" cy="2554"/>
          </a:xfrm>
        </p:grpSpPr>
        <p:sp>
          <p:nvSpPr>
            <p:cNvPr id="125959" name="Line 67"/>
            <p:cNvSpPr>
              <a:spLocks noChangeShapeType="1"/>
            </p:cNvSpPr>
            <p:nvPr/>
          </p:nvSpPr>
          <p:spPr bwMode="auto">
            <a:xfrm flipH="1">
              <a:off x="4476" y="1802"/>
              <a:ext cx="2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5960" name="Line 68"/>
            <p:cNvSpPr>
              <a:spLocks noChangeShapeType="1"/>
            </p:cNvSpPr>
            <p:nvPr/>
          </p:nvSpPr>
          <p:spPr bwMode="auto">
            <a:xfrm>
              <a:off x="3172" y="1557"/>
              <a:ext cx="619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grpSp>
          <p:nvGrpSpPr>
            <p:cNvPr id="14" name="Group 69"/>
            <p:cNvGrpSpPr>
              <a:grpSpLocks/>
            </p:cNvGrpSpPr>
            <p:nvPr/>
          </p:nvGrpSpPr>
          <p:grpSpPr bwMode="auto">
            <a:xfrm>
              <a:off x="3791" y="1398"/>
              <a:ext cx="324" cy="173"/>
              <a:chOff x="1464" y="1824"/>
              <a:chExt cx="460" cy="196"/>
            </a:xfrm>
          </p:grpSpPr>
          <p:sp>
            <p:nvSpPr>
              <p:cNvPr id="126000" name="Line 70"/>
              <p:cNvSpPr>
                <a:spLocks noChangeShapeType="1"/>
              </p:cNvSpPr>
              <p:nvPr/>
            </p:nvSpPr>
            <p:spPr bwMode="auto">
              <a:xfrm flipV="1">
                <a:off x="1464" y="1824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01" name="Line 71"/>
              <p:cNvSpPr>
                <a:spLocks noChangeShapeType="1"/>
              </p:cNvSpPr>
              <p:nvPr/>
            </p:nvSpPr>
            <p:spPr bwMode="auto">
              <a:xfrm>
                <a:off x="1464" y="1824"/>
                <a:ext cx="456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6002" name="Line 72"/>
              <p:cNvSpPr>
                <a:spLocks noChangeShapeType="1"/>
              </p:cNvSpPr>
              <p:nvPr/>
            </p:nvSpPr>
            <p:spPr bwMode="auto">
              <a:xfrm flipV="1">
                <a:off x="1924" y="1840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sp>
          <p:nvSpPr>
            <p:cNvPr id="125962" name="Line 73"/>
            <p:cNvSpPr>
              <a:spLocks noChangeShapeType="1"/>
            </p:cNvSpPr>
            <p:nvPr/>
          </p:nvSpPr>
          <p:spPr bwMode="auto">
            <a:xfrm flipV="1">
              <a:off x="4113" y="1567"/>
              <a:ext cx="305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5963" name="Line 74"/>
            <p:cNvSpPr>
              <a:spLocks noChangeShapeType="1"/>
            </p:cNvSpPr>
            <p:nvPr/>
          </p:nvSpPr>
          <p:spPr bwMode="auto">
            <a:xfrm flipH="1">
              <a:off x="4745" y="1560"/>
              <a:ext cx="619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grpSp>
          <p:nvGrpSpPr>
            <p:cNvPr id="15" name="Group 75"/>
            <p:cNvGrpSpPr>
              <a:grpSpLocks/>
            </p:cNvGrpSpPr>
            <p:nvPr/>
          </p:nvGrpSpPr>
          <p:grpSpPr bwMode="auto">
            <a:xfrm flipV="1">
              <a:off x="4409" y="1559"/>
              <a:ext cx="324" cy="173"/>
              <a:chOff x="2596" y="1816"/>
              <a:chExt cx="460" cy="196"/>
            </a:xfrm>
          </p:grpSpPr>
          <p:sp>
            <p:nvSpPr>
              <p:cNvPr id="125997" name="Line 76"/>
              <p:cNvSpPr>
                <a:spLocks noChangeShapeType="1"/>
              </p:cNvSpPr>
              <p:nvPr/>
            </p:nvSpPr>
            <p:spPr bwMode="auto">
              <a:xfrm flipH="1" flipV="1">
                <a:off x="3056" y="1816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998" name="Line 77"/>
              <p:cNvSpPr>
                <a:spLocks noChangeShapeType="1"/>
              </p:cNvSpPr>
              <p:nvPr/>
            </p:nvSpPr>
            <p:spPr bwMode="auto">
              <a:xfrm flipH="1">
                <a:off x="2600" y="1816"/>
                <a:ext cx="456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999" name="Line 78"/>
              <p:cNvSpPr>
                <a:spLocks noChangeShapeType="1"/>
              </p:cNvSpPr>
              <p:nvPr/>
            </p:nvSpPr>
            <p:spPr bwMode="auto">
              <a:xfrm flipH="1" flipV="1">
                <a:off x="2596" y="1832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sp>
          <p:nvSpPr>
            <p:cNvPr id="125965" name="Line 79"/>
            <p:cNvSpPr>
              <a:spLocks noChangeShapeType="1"/>
            </p:cNvSpPr>
            <p:nvPr/>
          </p:nvSpPr>
          <p:spPr bwMode="auto">
            <a:xfrm flipH="1">
              <a:off x="3152" y="2051"/>
              <a:ext cx="763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5966" name="Line 80"/>
            <p:cNvSpPr>
              <a:spLocks noChangeShapeType="1"/>
            </p:cNvSpPr>
            <p:nvPr/>
          </p:nvSpPr>
          <p:spPr bwMode="auto">
            <a:xfrm flipV="1">
              <a:off x="4572" y="2052"/>
              <a:ext cx="780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5967" name="Line 81"/>
            <p:cNvSpPr>
              <a:spLocks noChangeShapeType="1"/>
            </p:cNvSpPr>
            <p:nvPr/>
          </p:nvSpPr>
          <p:spPr bwMode="auto">
            <a:xfrm>
              <a:off x="4008" y="2574"/>
              <a:ext cx="1356" cy="12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5968" name="Line 82"/>
            <p:cNvSpPr>
              <a:spLocks noChangeShapeType="1"/>
            </p:cNvSpPr>
            <p:nvPr/>
          </p:nvSpPr>
          <p:spPr bwMode="auto">
            <a:xfrm>
              <a:off x="3180" y="2578"/>
              <a:ext cx="924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5969" name="Line 83"/>
            <p:cNvSpPr>
              <a:spLocks noChangeShapeType="1"/>
            </p:cNvSpPr>
            <p:nvPr/>
          </p:nvSpPr>
          <p:spPr bwMode="auto">
            <a:xfrm flipH="1">
              <a:off x="3152" y="3095"/>
              <a:ext cx="763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5970" name="Line 84"/>
            <p:cNvSpPr>
              <a:spLocks noChangeShapeType="1"/>
            </p:cNvSpPr>
            <p:nvPr/>
          </p:nvSpPr>
          <p:spPr bwMode="auto">
            <a:xfrm>
              <a:off x="4584" y="3095"/>
              <a:ext cx="780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5971" name="Line 85"/>
            <p:cNvSpPr>
              <a:spLocks noChangeShapeType="1"/>
            </p:cNvSpPr>
            <p:nvPr/>
          </p:nvSpPr>
          <p:spPr bwMode="auto">
            <a:xfrm>
              <a:off x="3172" y="3560"/>
              <a:ext cx="619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grpSp>
          <p:nvGrpSpPr>
            <p:cNvPr id="16" name="Group 86"/>
            <p:cNvGrpSpPr>
              <a:grpSpLocks/>
            </p:cNvGrpSpPr>
            <p:nvPr/>
          </p:nvGrpSpPr>
          <p:grpSpPr bwMode="auto">
            <a:xfrm flipV="1">
              <a:off x="3791" y="3570"/>
              <a:ext cx="324" cy="172"/>
              <a:chOff x="1464" y="1824"/>
              <a:chExt cx="460" cy="196"/>
            </a:xfrm>
          </p:grpSpPr>
          <p:sp>
            <p:nvSpPr>
              <p:cNvPr id="125994" name="Line 87"/>
              <p:cNvSpPr>
                <a:spLocks noChangeShapeType="1"/>
              </p:cNvSpPr>
              <p:nvPr/>
            </p:nvSpPr>
            <p:spPr bwMode="auto">
              <a:xfrm flipV="1">
                <a:off x="1464" y="1824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995" name="Line 88"/>
              <p:cNvSpPr>
                <a:spLocks noChangeShapeType="1"/>
              </p:cNvSpPr>
              <p:nvPr/>
            </p:nvSpPr>
            <p:spPr bwMode="auto">
              <a:xfrm>
                <a:off x="1464" y="1824"/>
                <a:ext cx="456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996" name="Line 89"/>
              <p:cNvSpPr>
                <a:spLocks noChangeShapeType="1"/>
              </p:cNvSpPr>
              <p:nvPr/>
            </p:nvSpPr>
            <p:spPr bwMode="auto">
              <a:xfrm flipV="1">
                <a:off x="1924" y="1840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sp>
          <p:nvSpPr>
            <p:cNvPr id="125973" name="Line 90"/>
            <p:cNvSpPr>
              <a:spLocks noChangeShapeType="1"/>
            </p:cNvSpPr>
            <p:nvPr/>
          </p:nvSpPr>
          <p:spPr bwMode="auto">
            <a:xfrm flipV="1">
              <a:off x="4113" y="3570"/>
              <a:ext cx="305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5974" name="Line 91"/>
            <p:cNvSpPr>
              <a:spLocks noChangeShapeType="1"/>
            </p:cNvSpPr>
            <p:nvPr/>
          </p:nvSpPr>
          <p:spPr bwMode="auto">
            <a:xfrm flipH="1">
              <a:off x="4745" y="3563"/>
              <a:ext cx="619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none" w="sm" len="sm"/>
              <a:tailEnd type="none" w="lg" len="med"/>
            </a:ln>
          </p:spPr>
          <p:txBody>
            <a:bodyPr/>
            <a:lstStyle/>
            <a:p>
              <a:endParaRPr lang="en-NZ"/>
            </a:p>
          </p:txBody>
        </p:sp>
        <p:grpSp>
          <p:nvGrpSpPr>
            <p:cNvPr id="17" name="Group 92"/>
            <p:cNvGrpSpPr>
              <a:grpSpLocks/>
            </p:cNvGrpSpPr>
            <p:nvPr/>
          </p:nvGrpSpPr>
          <p:grpSpPr bwMode="auto">
            <a:xfrm>
              <a:off x="4421" y="3395"/>
              <a:ext cx="324" cy="172"/>
              <a:chOff x="2596" y="1816"/>
              <a:chExt cx="460" cy="196"/>
            </a:xfrm>
          </p:grpSpPr>
          <p:sp>
            <p:nvSpPr>
              <p:cNvPr id="125991" name="Line 93"/>
              <p:cNvSpPr>
                <a:spLocks noChangeShapeType="1"/>
              </p:cNvSpPr>
              <p:nvPr/>
            </p:nvSpPr>
            <p:spPr bwMode="auto">
              <a:xfrm flipH="1" flipV="1">
                <a:off x="3056" y="1816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992" name="Line 94"/>
              <p:cNvSpPr>
                <a:spLocks noChangeShapeType="1"/>
              </p:cNvSpPr>
              <p:nvPr/>
            </p:nvSpPr>
            <p:spPr bwMode="auto">
              <a:xfrm flipH="1">
                <a:off x="2600" y="1816"/>
                <a:ext cx="456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993" name="Line 95"/>
              <p:cNvSpPr>
                <a:spLocks noChangeShapeType="1"/>
              </p:cNvSpPr>
              <p:nvPr/>
            </p:nvSpPr>
            <p:spPr bwMode="auto">
              <a:xfrm flipH="1" flipV="1">
                <a:off x="2596" y="1832"/>
                <a:ext cx="0" cy="18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sp>
          <p:nvSpPr>
            <p:cNvPr id="125976" name="Line 96"/>
            <p:cNvSpPr>
              <a:spLocks noChangeShapeType="1"/>
            </p:cNvSpPr>
            <p:nvPr/>
          </p:nvSpPr>
          <p:spPr bwMode="auto">
            <a:xfrm flipH="1">
              <a:off x="3754" y="3854"/>
              <a:ext cx="2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5977" name="Line 97"/>
            <p:cNvSpPr>
              <a:spLocks noChangeShapeType="1"/>
            </p:cNvSpPr>
            <p:nvPr/>
          </p:nvSpPr>
          <p:spPr bwMode="auto">
            <a:xfrm>
              <a:off x="3874" y="1300"/>
              <a:ext cx="2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5978" name="Line 98"/>
            <p:cNvSpPr>
              <a:spLocks noChangeShapeType="1"/>
            </p:cNvSpPr>
            <p:nvPr/>
          </p:nvSpPr>
          <p:spPr bwMode="auto">
            <a:xfrm>
              <a:off x="4566" y="3291"/>
              <a:ext cx="2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grpSp>
          <p:nvGrpSpPr>
            <p:cNvPr id="18" name="Group 99"/>
            <p:cNvGrpSpPr>
              <a:grpSpLocks/>
            </p:cNvGrpSpPr>
            <p:nvPr/>
          </p:nvGrpSpPr>
          <p:grpSpPr bwMode="auto">
            <a:xfrm>
              <a:off x="3917" y="1896"/>
              <a:ext cx="655" cy="307"/>
              <a:chOff x="3917" y="1896"/>
              <a:chExt cx="655" cy="307"/>
            </a:xfrm>
          </p:grpSpPr>
          <p:sp>
            <p:nvSpPr>
              <p:cNvPr id="125986" name="Line 100"/>
              <p:cNvSpPr>
                <a:spLocks noChangeShapeType="1"/>
              </p:cNvSpPr>
              <p:nvPr/>
            </p:nvSpPr>
            <p:spPr bwMode="auto">
              <a:xfrm flipV="1">
                <a:off x="3917" y="1907"/>
                <a:ext cx="0" cy="159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987" name="Line 101"/>
              <p:cNvSpPr>
                <a:spLocks noChangeShapeType="1"/>
              </p:cNvSpPr>
              <p:nvPr/>
            </p:nvSpPr>
            <p:spPr bwMode="auto">
              <a:xfrm>
                <a:off x="3927" y="1907"/>
                <a:ext cx="322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988" name="Line 102"/>
              <p:cNvSpPr>
                <a:spLocks noChangeShapeType="1"/>
              </p:cNvSpPr>
              <p:nvPr/>
            </p:nvSpPr>
            <p:spPr bwMode="auto">
              <a:xfrm flipH="1">
                <a:off x="4572" y="2044"/>
                <a:ext cx="0" cy="159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989" name="Line 103"/>
              <p:cNvSpPr>
                <a:spLocks noChangeShapeType="1"/>
              </p:cNvSpPr>
              <p:nvPr/>
            </p:nvSpPr>
            <p:spPr bwMode="auto">
              <a:xfrm flipH="1" flipV="1">
                <a:off x="4251" y="2203"/>
                <a:ext cx="321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990" name="Line 104"/>
              <p:cNvSpPr>
                <a:spLocks noChangeShapeType="1"/>
              </p:cNvSpPr>
              <p:nvPr/>
            </p:nvSpPr>
            <p:spPr bwMode="auto">
              <a:xfrm>
                <a:off x="4236" y="1896"/>
                <a:ext cx="0" cy="30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grpSp>
          <p:nvGrpSpPr>
            <p:cNvPr id="19" name="Group 105"/>
            <p:cNvGrpSpPr>
              <a:grpSpLocks/>
            </p:cNvGrpSpPr>
            <p:nvPr/>
          </p:nvGrpSpPr>
          <p:grpSpPr bwMode="auto">
            <a:xfrm flipH="1">
              <a:off x="3921" y="2932"/>
              <a:ext cx="655" cy="307"/>
              <a:chOff x="3917" y="1896"/>
              <a:chExt cx="655" cy="307"/>
            </a:xfrm>
          </p:grpSpPr>
          <p:sp>
            <p:nvSpPr>
              <p:cNvPr id="125981" name="Line 106"/>
              <p:cNvSpPr>
                <a:spLocks noChangeShapeType="1"/>
              </p:cNvSpPr>
              <p:nvPr/>
            </p:nvSpPr>
            <p:spPr bwMode="auto">
              <a:xfrm flipV="1">
                <a:off x="3917" y="1907"/>
                <a:ext cx="0" cy="159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982" name="Line 107"/>
              <p:cNvSpPr>
                <a:spLocks noChangeShapeType="1"/>
              </p:cNvSpPr>
              <p:nvPr/>
            </p:nvSpPr>
            <p:spPr bwMode="auto">
              <a:xfrm>
                <a:off x="3927" y="1907"/>
                <a:ext cx="322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983" name="Line 108"/>
              <p:cNvSpPr>
                <a:spLocks noChangeShapeType="1"/>
              </p:cNvSpPr>
              <p:nvPr/>
            </p:nvSpPr>
            <p:spPr bwMode="auto">
              <a:xfrm flipH="1">
                <a:off x="4572" y="2044"/>
                <a:ext cx="0" cy="159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984" name="Line 109"/>
              <p:cNvSpPr>
                <a:spLocks noChangeShapeType="1"/>
              </p:cNvSpPr>
              <p:nvPr/>
            </p:nvSpPr>
            <p:spPr bwMode="auto">
              <a:xfrm flipH="1" flipV="1">
                <a:off x="4251" y="2203"/>
                <a:ext cx="321" cy="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5985" name="Line 110"/>
              <p:cNvSpPr>
                <a:spLocks noChangeShapeType="1"/>
              </p:cNvSpPr>
              <p:nvPr/>
            </p:nvSpPr>
            <p:spPr bwMode="auto">
              <a:xfrm>
                <a:off x="4236" y="1896"/>
                <a:ext cx="0" cy="300"/>
              </a:xfrm>
              <a:prstGeom prst="line">
                <a:avLst/>
              </a:prstGeom>
              <a:noFill/>
              <a:ln w="38100">
                <a:solidFill>
                  <a:srgbClr val="009900"/>
                </a:solidFill>
                <a:round/>
                <a:headEnd type="none" w="sm" len="sm"/>
                <a:tailEnd type="non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</p:grpSp>
      <p:sp>
        <p:nvSpPr>
          <p:cNvPr id="125958" name="Text Box 111"/>
          <p:cNvSpPr txBox="1">
            <a:spLocks noChangeArrowheads="1"/>
          </p:cNvSpPr>
          <p:nvPr/>
        </p:nvSpPr>
        <p:spPr bwMode="auto">
          <a:xfrm>
            <a:off x="395288" y="6381750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/>
              <a:t>u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99C72A-FB03-4061-B81A-A8D770379D75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>
          <a:xfrm>
            <a:off x="573088" y="152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AU" smtClean="0"/>
              <a:t>Interference</a:t>
            </a:r>
          </a:p>
        </p:txBody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7538" y="1333500"/>
            <a:ext cx="7772400" cy="4114800"/>
          </a:xfrm>
        </p:spPr>
        <p:txBody>
          <a:bodyPr/>
          <a:lstStyle/>
          <a:p>
            <a:pPr eaLnBrk="1" hangingPunct="1"/>
            <a:r>
              <a:rPr lang="en-AU" smtClean="0"/>
              <a:t>When two waves meet at one point they interfere.</a:t>
            </a:r>
          </a:p>
          <a:p>
            <a:pPr eaLnBrk="1" hangingPunct="1"/>
            <a:r>
              <a:rPr lang="en-AU" u="sng" smtClean="0"/>
              <a:t>Constructive</a:t>
            </a:r>
            <a:r>
              <a:rPr lang="en-AU" smtClean="0"/>
              <a:t> interference is where a crest meets a crest, or a trough meets a trough.</a:t>
            </a:r>
          </a:p>
          <a:p>
            <a:pPr eaLnBrk="1" hangingPunct="1"/>
            <a:r>
              <a:rPr lang="en-AU" smtClean="0"/>
              <a:t>This creates a really big crest or a really deep trough.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779838" y="5157788"/>
            <a:ext cx="4367212" cy="1462087"/>
            <a:chOff x="672" y="552"/>
            <a:chExt cx="6876" cy="2304"/>
          </a:xfrm>
        </p:grpSpPr>
        <p:sp>
          <p:nvSpPr>
            <p:cNvPr id="126982" name="Rectangle 5"/>
            <p:cNvSpPr>
              <a:spLocks noChangeArrowheads="1"/>
            </p:cNvSpPr>
            <p:nvPr/>
          </p:nvSpPr>
          <p:spPr bwMode="auto">
            <a:xfrm>
              <a:off x="672" y="552"/>
              <a:ext cx="6876" cy="23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760" y="635"/>
              <a:ext cx="6697" cy="2120"/>
              <a:chOff x="760" y="635"/>
              <a:chExt cx="6697" cy="2120"/>
            </a:xfrm>
          </p:grpSpPr>
          <p:grpSp>
            <p:nvGrpSpPr>
              <p:cNvPr id="4" name="Group 7"/>
              <p:cNvGrpSpPr>
                <a:grpSpLocks/>
              </p:cNvGrpSpPr>
              <p:nvPr/>
            </p:nvGrpSpPr>
            <p:grpSpPr bwMode="auto">
              <a:xfrm>
                <a:off x="760" y="1091"/>
                <a:ext cx="1765" cy="1052"/>
                <a:chOff x="2653" y="1307"/>
                <a:chExt cx="4301" cy="2861"/>
              </a:xfrm>
            </p:grpSpPr>
            <p:sp>
              <p:nvSpPr>
                <p:cNvPr id="126997" name="Line 8"/>
                <p:cNvSpPr>
                  <a:spLocks noChangeShapeType="1"/>
                </p:cNvSpPr>
                <p:nvPr/>
              </p:nvSpPr>
              <p:spPr bwMode="auto">
                <a:xfrm>
                  <a:off x="2653" y="2744"/>
                  <a:ext cx="4301" cy="0"/>
                </a:xfrm>
                <a:prstGeom prst="line">
                  <a:avLst/>
                </a:prstGeom>
                <a:noFill/>
                <a:ln w="9525" cap="rnd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6998" name="Freeform 9"/>
                <p:cNvSpPr>
                  <a:spLocks/>
                </p:cNvSpPr>
                <p:nvPr/>
              </p:nvSpPr>
              <p:spPr bwMode="auto">
                <a:xfrm>
                  <a:off x="2653" y="1307"/>
                  <a:ext cx="4301" cy="2861"/>
                </a:xfrm>
                <a:custGeom>
                  <a:avLst/>
                  <a:gdLst>
                    <a:gd name="T0" fmla="*/ 0 w 4301"/>
                    <a:gd name="T1" fmla="*/ 1440 h 2861"/>
                    <a:gd name="T2" fmla="*/ 1080 w 4301"/>
                    <a:gd name="T3" fmla="*/ 0 h 2861"/>
                    <a:gd name="T4" fmla="*/ 2160 w 4301"/>
                    <a:gd name="T5" fmla="*/ 1440 h 2861"/>
                    <a:gd name="T6" fmla="*/ 3240 w 4301"/>
                    <a:gd name="T7" fmla="*/ 2861 h 2861"/>
                    <a:gd name="T8" fmla="*/ 4301 w 4301"/>
                    <a:gd name="T9" fmla="*/ 1440 h 28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01"/>
                    <a:gd name="T16" fmla="*/ 0 h 2861"/>
                    <a:gd name="T17" fmla="*/ 4301 w 4301"/>
                    <a:gd name="T18" fmla="*/ 2861 h 28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01" h="2861">
                      <a:moveTo>
                        <a:pt x="0" y="1440"/>
                      </a:moveTo>
                      <a:cubicBezTo>
                        <a:pt x="360" y="720"/>
                        <a:pt x="720" y="0"/>
                        <a:pt x="1080" y="0"/>
                      </a:cubicBezTo>
                      <a:cubicBezTo>
                        <a:pt x="1440" y="0"/>
                        <a:pt x="1800" y="963"/>
                        <a:pt x="2160" y="1440"/>
                      </a:cubicBezTo>
                      <a:cubicBezTo>
                        <a:pt x="2520" y="1917"/>
                        <a:pt x="2883" y="2861"/>
                        <a:pt x="3240" y="2861"/>
                      </a:cubicBezTo>
                      <a:cubicBezTo>
                        <a:pt x="3597" y="2861"/>
                        <a:pt x="4127" y="1674"/>
                        <a:pt x="4301" y="144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" name="Group 10"/>
              <p:cNvGrpSpPr>
                <a:grpSpLocks/>
              </p:cNvGrpSpPr>
              <p:nvPr/>
            </p:nvGrpSpPr>
            <p:grpSpPr bwMode="auto">
              <a:xfrm>
                <a:off x="3052" y="1175"/>
                <a:ext cx="1765" cy="1004"/>
                <a:chOff x="2653" y="1307"/>
                <a:chExt cx="4301" cy="2861"/>
              </a:xfrm>
            </p:grpSpPr>
            <p:sp>
              <p:nvSpPr>
                <p:cNvPr id="126995" name="Line 11"/>
                <p:cNvSpPr>
                  <a:spLocks noChangeShapeType="1"/>
                </p:cNvSpPr>
                <p:nvPr/>
              </p:nvSpPr>
              <p:spPr bwMode="auto">
                <a:xfrm>
                  <a:off x="2653" y="2744"/>
                  <a:ext cx="4301" cy="0"/>
                </a:xfrm>
                <a:prstGeom prst="line">
                  <a:avLst/>
                </a:prstGeom>
                <a:noFill/>
                <a:ln w="9525" cap="rnd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6996" name="Freeform 12"/>
                <p:cNvSpPr>
                  <a:spLocks/>
                </p:cNvSpPr>
                <p:nvPr/>
              </p:nvSpPr>
              <p:spPr bwMode="auto">
                <a:xfrm>
                  <a:off x="2653" y="1307"/>
                  <a:ext cx="4301" cy="2861"/>
                </a:xfrm>
                <a:custGeom>
                  <a:avLst/>
                  <a:gdLst>
                    <a:gd name="T0" fmla="*/ 0 w 4301"/>
                    <a:gd name="T1" fmla="*/ 1440 h 2861"/>
                    <a:gd name="T2" fmla="*/ 1080 w 4301"/>
                    <a:gd name="T3" fmla="*/ 0 h 2861"/>
                    <a:gd name="T4" fmla="*/ 2160 w 4301"/>
                    <a:gd name="T5" fmla="*/ 1440 h 2861"/>
                    <a:gd name="T6" fmla="*/ 3240 w 4301"/>
                    <a:gd name="T7" fmla="*/ 2861 h 2861"/>
                    <a:gd name="T8" fmla="*/ 4301 w 4301"/>
                    <a:gd name="T9" fmla="*/ 1440 h 28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01"/>
                    <a:gd name="T16" fmla="*/ 0 h 2861"/>
                    <a:gd name="T17" fmla="*/ 4301 w 4301"/>
                    <a:gd name="T18" fmla="*/ 2861 h 28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01" h="2861">
                      <a:moveTo>
                        <a:pt x="0" y="1440"/>
                      </a:moveTo>
                      <a:cubicBezTo>
                        <a:pt x="360" y="720"/>
                        <a:pt x="720" y="0"/>
                        <a:pt x="1080" y="0"/>
                      </a:cubicBezTo>
                      <a:cubicBezTo>
                        <a:pt x="1440" y="0"/>
                        <a:pt x="1800" y="963"/>
                        <a:pt x="2160" y="1440"/>
                      </a:cubicBezTo>
                      <a:cubicBezTo>
                        <a:pt x="2520" y="1917"/>
                        <a:pt x="2883" y="2861"/>
                        <a:pt x="3240" y="2861"/>
                      </a:cubicBezTo>
                      <a:cubicBezTo>
                        <a:pt x="3597" y="2861"/>
                        <a:pt x="4127" y="1674"/>
                        <a:pt x="4301" y="144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" name="Group 13"/>
              <p:cNvGrpSpPr>
                <a:grpSpLocks/>
              </p:cNvGrpSpPr>
              <p:nvPr/>
            </p:nvGrpSpPr>
            <p:grpSpPr bwMode="auto">
              <a:xfrm>
                <a:off x="2655" y="1512"/>
                <a:ext cx="264" cy="300"/>
                <a:chOff x="2643" y="1248"/>
                <a:chExt cx="264" cy="300"/>
              </a:xfrm>
            </p:grpSpPr>
            <p:sp>
              <p:nvSpPr>
                <p:cNvPr id="126993" name="Line 14"/>
                <p:cNvSpPr>
                  <a:spLocks noChangeShapeType="1"/>
                </p:cNvSpPr>
                <p:nvPr/>
              </p:nvSpPr>
              <p:spPr bwMode="auto">
                <a:xfrm>
                  <a:off x="2772" y="1248"/>
                  <a:ext cx="0" cy="30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6994" name="Line 15"/>
                <p:cNvSpPr>
                  <a:spLocks noChangeShapeType="1"/>
                </p:cNvSpPr>
                <p:nvPr/>
              </p:nvSpPr>
              <p:spPr bwMode="auto">
                <a:xfrm>
                  <a:off x="2643" y="1380"/>
                  <a:ext cx="264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</p:grpSp>
          <p:grpSp>
            <p:nvGrpSpPr>
              <p:cNvPr id="7" name="Group 16"/>
              <p:cNvGrpSpPr>
                <a:grpSpLocks/>
              </p:cNvGrpSpPr>
              <p:nvPr/>
            </p:nvGrpSpPr>
            <p:grpSpPr bwMode="auto">
              <a:xfrm>
                <a:off x="5175" y="1668"/>
                <a:ext cx="264" cy="108"/>
                <a:chOff x="4983" y="1308"/>
                <a:chExt cx="264" cy="108"/>
              </a:xfrm>
            </p:grpSpPr>
            <p:sp>
              <p:nvSpPr>
                <p:cNvPr id="126991" name="Line 17"/>
                <p:cNvSpPr>
                  <a:spLocks noChangeShapeType="1"/>
                </p:cNvSpPr>
                <p:nvPr/>
              </p:nvSpPr>
              <p:spPr bwMode="auto">
                <a:xfrm>
                  <a:off x="4983" y="1416"/>
                  <a:ext cx="264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6992" name="Line 18"/>
                <p:cNvSpPr>
                  <a:spLocks noChangeShapeType="1"/>
                </p:cNvSpPr>
                <p:nvPr/>
              </p:nvSpPr>
              <p:spPr bwMode="auto">
                <a:xfrm>
                  <a:off x="4983" y="1308"/>
                  <a:ext cx="264" cy="0"/>
                </a:xfrm>
                <a:prstGeom prst="line">
                  <a:avLst/>
                </a:prstGeom>
                <a:noFill/>
                <a:ln w="158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</p:grpSp>
          <p:grpSp>
            <p:nvGrpSpPr>
              <p:cNvPr id="8" name="Group 19"/>
              <p:cNvGrpSpPr>
                <a:grpSpLocks/>
              </p:cNvGrpSpPr>
              <p:nvPr/>
            </p:nvGrpSpPr>
            <p:grpSpPr bwMode="auto">
              <a:xfrm>
                <a:off x="5692" y="635"/>
                <a:ext cx="1765" cy="2120"/>
                <a:chOff x="2653" y="1307"/>
                <a:chExt cx="4301" cy="2861"/>
              </a:xfrm>
            </p:grpSpPr>
            <p:sp>
              <p:nvSpPr>
                <p:cNvPr id="126989" name="Line 20"/>
                <p:cNvSpPr>
                  <a:spLocks noChangeShapeType="1"/>
                </p:cNvSpPr>
                <p:nvPr/>
              </p:nvSpPr>
              <p:spPr bwMode="auto">
                <a:xfrm>
                  <a:off x="2653" y="2744"/>
                  <a:ext cx="4301" cy="0"/>
                </a:xfrm>
                <a:prstGeom prst="line">
                  <a:avLst/>
                </a:prstGeom>
                <a:noFill/>
                <a:ln w="9525" cap="rnd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NZ"/>
                </a:p>
              </p:txBody>
            </p:sp>
            <p:sp>
              <p:nvSpPr>
                <p:cNvPr id="126990" name="Freeform 21"/>
                <p:cNvSpPr>
                  <a:spLocks/>
                </p:cNvSpPr>
                <p:nvPr/>
              </p:nvSpPr>
              <p:spPr bwMode="auto">
                <a:xfrm>
                  <a:off x="2653" y="1307"/>
                  <a:ext cx="4301" cy="2861"/>
                </a:xfrm>
                <a:custGeom>
                  <a:avLst/>
                  <a:gdLst>
                    <a:gd name="T0" fmla="*/ 0 w 4301"/>
                    <a:gd name="T1" fmla="*/ 1440 h 2861"/>
                    <a:gd name="T2" fmla="*/ 1080 w 4301"/>
                    <a:gd name="T3" fmla="*/ 0 h 2861"/>
                    <a:gd name="T4" fmla="*/ 2160 w 4301"/>
                    <a:gd name="T5" fmla="*/ 1440 h 2861"/>
                    <a:gd name="T6" fmla="*/ 3240 w 4301"/>
                    <a:gd name="T7" fmla="*/ 2861 h 2861"/>
                    <a:gd name="T8" fmla="*/ 4301 w 4301"/>
                    <a:gd name="T9" fmla="*/ 1440 h 286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01"/>
                    <a:gd name="T16" fmla="*/ 0 h 2861"/>
                    <a:gd name="T17" fmla="*/ 4301 w 4301"/>
                    <a:gd name="T18" fmla="*/ 2861 h 286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01" h="2861">
                      <a:moveTo>
                        <a:pt x="0" y="1440"/>
                      </a:moveTo>
                      <a:cubicBezTo>
                        <a:pt x="360" y="720"/>
                        <a:pt x="720" y="0"/>
                        <a:pt x="1080" y="0"/>
                      </a:cubicBezTo>
                      <a:cubicBezTo>
                        <a:pt x="1440" y="0"/>
                        <a:pt x="1800" y="963"/>
                        <a:pt x="2160" y="1440"/>
                      </a:cubicBezTo>
                      <a:cubicBezTo>
                        <a:pt x="2520" y="1917"/>
                        <a:pt x="2883" y="2861"/>
                        <a:pt x="3240" y="2861"/>
                      </a:cubicBezTo>
                      <a:cubicBezTo>
                        <a:pt x="3597" y="2861"/>
                        <a:pt x="4127" y="1674"/>
                        <a:pt x="4301" y="144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C3BAC18-F7D8-4064-983E-4DE94B70B28E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73238"/>
            <a:ext cx="7772400" cy="2376487"/>
          </a:xfrm>
        </p:spPr>
        <p:txBody>
          <a:bodyPr/>
          <a:lstStyle/>
          <a:p>
            <a:pPr eaLnBrk="1" hangingPunct="1"/>
            <a:r>
              <a:rPr lang="en-AU" u="sng" smtClean="0"/>
              <a:t>Destructive</a:t>
            </a:r>
            <a:r>
              <a:rPr lang="en-AU" smtClean="0"/>
              <a:t> interference is where a crest meets a trough. The result is that they cancel each other out leaving no wave.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771775" y="4365625"/>
            <a:ext cx="5410200" cy="1811338"/>
            <a:chOff x="828" y="3264"/>
            <a:chExt cx="2556" cy="1521"/>
          </a:xfrm>
        </p:grpSpPr>
        <p:sp>
          <p:nvSpPr>
            <p:cNvPr id="128006" name="Rectangle 5"/>
            <p:cNvSpPr>
              <a:spLocks noChangeArrowheads="1"/>
            </p:cNvSpPr>
            <p:nvPr/>
          </p:nvSpPr>
          <p:spPr bwMode="auto">
            <a:xfrm>
              <a:off x="828" y="3264"/>
              <a:ext cx="2556" cy="15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861" y="3620"/>
              <a:ext cx="656" cy="694"/>
              <a:chOff x="2653" y="1307"/>
              <a:chExt cx="4301" cy="2861"/>
            </a:xfrm>
          </p:grpSpPr>
          <p:sp>
            <p:nvSpPr>
              <p:cNvPr id="128019" name="Line 7"/>
              <p:cNvSpPr>
                <a:spLocks noChangeShapeType="1"/>
              </p:cNvSpPr>
              <p:nvPr/>
            </p:nvSpPr>
            <p:spPr bwMode="auto">
              <a:xfrm>
                <a:off x="2653" y="2744"/>
                <a:ext cx="4301" cy="0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8020" name="Freeform 8"/>
              <p:cNvSpPr>
                <a:spLocks/>
              </p:cNvSpPr>
              <p:nvPr/>
            </p:nvSpPr>
            <p:spPr bwMode="auto">
              <a:xfrm>
                <a:off x="2653" y="1307"/>
                <a:ext cx="4301" cy="2861"/>
              </a:xfrm>
              <a:custGeom>
                <a:avLst/>
                <a:gdLst>
                  <a:gd name="T0" fmla="*/ 0 w 4301"/>
                  <a:gd name="T1" fmla="*/ 1440 h 2861"/>
                  <a:gd name="T2" fmla="*/ 1080 w 4301"/>
                  <a:gd name="T3" fmla="*/ 0 h 2861"/>
                  <a:gd name="T4" fmla="*/ 2160 w 4301"/>
                  <a:gd name="T5" fmla="*/ 1440 h 2861"/>
                  <a:gd name="T6" fmla="*/ 3240 w 4301"/>
                  <a:gd name="T7" fmla="*/ 2861 h 2861"/>
                  <a:gd name="T8" fmla="*/ 4301 w 4301"/>
                  <a:gd name="T9" fmla="*/ 1440 h 28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01"/>
                  <a:gd name="T16" fmla="*/ 0 h 2861"/>
                  <a:gd name="T17" fmla="*/ 4301 w 4301"/>
                  <a:gd name="T18" fmla="*/ 2861 h 28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01" h="2861">
                    <a:moveTo>
                      <a:pt x="0" y="1440"/>
                    </a:moveTo>
                    <a:cubicBezTo>
                      <a:pt x="360" y="720"/>
                      <a:pt x="720" y="0"/>
                      <a:pt x="1080" y="0"/>
                    </a:cubicBezTo>
                    <a:cubicBezTo>
                      <a:pt x="1440" y="0"/>
                      <a:pt x="1800" y="963"/>
                      <a:pt x="2160" y="1440"/>
                    </a:cubicBezTo>
                    <a:cubicBezTo>
                      <a:pt x="2520" y="1917"/>
                      <a:pt x="2883" y="2861"/>
                      <a:pt x="3240" y="2861"/>
                    </a:cubicBezTo>
                    <a:cubicBezTo>
                      <a:pt x="3597" y="2861"/>
                      <a:pt x="4127" y="1674"/>
                      <a:pt x="4301" y="144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 flipV="1">
              <a:off x="1713" y="3675"/>
              <a:ext cx="656" cy="663"/>
              <a:chOff x="2653" y="1307"/>
              <a:chExt cx="4301" cy="2861"/>
            </a:xfrm>
          </p:grpSpPr>
          <p:sp>
            <p:nvSpPr>
              <p:cNvPr id="128017" name="Line 10"/>
              <p:cNvSpPr>
                <a:spLocks noChangeShapeType="1"/>
              </p:cNvSpPr>
              <p:nvPr/>
            </p:nvSpPr>
            <p:spPr bwMode="auto">
              <a:xfrm>
                <a:off x="2653" y="2744"/>
                <a:ext cx="4301" cy="0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8018" name="Freeform 11"/>
              <p:cNvSpPr>
                <a:spLocks/>
              </p:cNvSpPr>
              <p:nvPr/>
            </p:nvSpPr>
            <p:spPr bwMode="auto">
              <a:xfrm>
                <a:off x="2653" y="1307"/>
                <a:ext cx="4301" cy="2861"/>
              </a:xfrm>
              <a:custGeom>
                <a:avLst/>
                <a:gdLst>
                  <a:gd name="T0" fmla="*/ 0 w 4301"/>
                  <a:gd name="T1" fmla="*/ 1440 h 2861"/>
                  <a:gd name="T2" fmla="*/ 1080 w 4301"/>
                  <a:gd name="T3" fmla="*/ 0 h 2861"/>
                  <a:gd name="T4" fmla="*/ 2160 w 4301"/>
                  <a:gd name="T5" fmla="*/ 1440 h 2861"/>
                  <a:gd name="T6" fmla="*/ 3240 w 4301"/>
                  <a:gd name="T7" fmla="*/ 2861 h 2861"/>
                  <a:gd name="T8" fmla="*/ 4301 w 4301"/>
                  <a:gd name="T9" fmla="*/ 1440 h 28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01"/>
                  <a:gd name="T16" fmla="*/ 0 h 2861"/>
                  <a:gd name="T17" fmla="*/ 4301 w 4301"/>
                  <a:gd name="T18" fmla="*/ 2861 h 28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01" h="2861">
                    <a:moveTo>
                      <a:pt x="0" y="1440"/>
                    </a:moveTo>
                    <a:cubicBezTo>
                      <a:pt x="360" y="720"/>
                      <a:pt x="720" y="0"/>
                      <a:pt x="1080" y="0"/>
                    </a:cubicBezTo>
                    <a:cubicBezTo>
                      <a:pt x="1440" y="0"/>
                      <a:pt x="1800" y="963"/>
                      <a:pt x="2160" y="1440"/>
                    </a:cubicBezTo>
                    <a:cubicBezTo>
                      <a:pt x="2520" y="1917"/>
                      <a:pt x="2883" y="2861"/>
                      <a:pt x="3240" y="2861"/>
                    </a:cubicBezTo>
                    <a:cubicBezTo>
                      <a:pt x="3597" y="2861"/>
                      <a:pt x="4127" y="1674"/>
                      <a:pt x="4301" y="144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1565" y="3898"/>
              <a:ext cx="98" cy="198"/>
              <a:chOff x="2643" y="1248"/>
              <a:chExt cx="264" cy="300"/>
            </a:xfrm>
          </p:grpSpPr>
          <p:sp>
            <p:nvSpPr>
              <p:cNvPr id="128015" name="Line 13"/>
              <p:cNvSpPr>
                <a:spLocks noChangeShapeType="1"/>
              </p:cNvSpPr>
              <p:nvPr/>
            </p:nvSpPr>
            <p:spPr bwMode="auto">
              <a:xfrm>
                <a:off x="2772" y="1248"/>
                <a:ext cx="0" cy="30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8016" name="Line 14"/>
              <p:cNvSpPr>
                <a:spLocks noChangeShapeType="1"/>
              </p:cNvSpPr>
              <p:nvPr/>
            </p:nvSpPr>
            <p:spPr bwMode="auto">
              <a:xfrm>
                <a:off x="2643" y="1380"/>
                <a:ext cx="264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2502" y="4001"/>
              <a:ext cx="98" cy="71"/>
              <a:chOff x="4983" y="1308"/>
              <a:chExt cx="264" cy="108"/>
            </a:xfrm>
          </p:grpSpPr>
          <p:sp>
            <p:nvSpPr>
              <p:cNvPr id="128013" name="Line 16"/>
              <p:cNvSpPr>
                <a:spLocks noChangeShapeType="1"/>
              </p:cNvSpPr>
              <p:nvPr/>
            </p:nvSpPr>
            <p:spPr bwMode="auto">
              <a:xfrm>
                <a:off x="4983" y="1416"/>
                <a:ext cx="264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NZ"/>
              </a:p>
            </p:txBody>
          </p:sp>
          <p:sp>
            <p:nvSpPr>
              <p:cNvPr id="128014" name="Line 17"/>
              <p:cNvSpPr>
                <a:spLocks noChangeShapeType="1"/>
              </p:cNvSpPr>
              <p:nvPr/>
            </p:nvSpPr>
            <p:spPr bwMode="auto">
              <a:xfrm>
                <a:off x="4983" y="1308"/>
                <a:ext cx="264" cy="0"/>
              </a:xfrm>
              <a:prstGeom prst="line">
                <a:avLst/>
              </a:prstGeom>
              <a:noFill/>
              <a:ln w="158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NZ"/>
              </a:p>
            </p:txBody>
          </p:sp>
        </p:grpSp>
        <p:sp>
          <p:nvSpPr>
            <p:cNvPr id="128011" name="Line 18"/>
            <p:cNvSpPr>
              <a:spLocks noChangeShapeType="1"/>
            </p:cNvSpPr>
            <p:nvPr/>
          </p:nvSpPr>
          <p:spPr bwMode="auto">
            <a:xfrm>
              <a:off x="2694" y="4022"/>
              <a:ext cx="656" cy="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28012" name="Line 19"/>
            <p:cNvSpPr>
              <a:spLocks noChangeShapeType="1"/>
            </p:cNvSpPr>
            <p:nvPr/>
          </p:nvSpPr>
          <p:spPr bwMode="auto">
            <a:xfrm>
              <a:off x="2697" y="4017"/>
              <a:ext cx="651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NZ"/>
            </a:p>
          </p:txBody>
        </p:sp>
      </p:grpSp>
      <p:sp>
        <p:nvSpPr>
          <p:cNvPr id="435222" name="Rectangle 22"/>
          <p:cNvSpPr>
            <a:spLocks noGrp="1" noChangeArrowheads="1"/>
          </p:cNvSpPr>
          <p:nvPr>
            <p:ph type="title"/>
          </p:nvPr>
        </p:nvSpPr>
        <p:spPr>
          <a:xfrm>
            <a:off x="0" y="285750"/>
            <a:ext cx="9144000" cy="765175"/>
          </a:xfrm>
        </p:spPr>
        <p:txBody>
          <a:bodyPr/>
          <a:lstStyle/>
          <a:p>
            <a:pPr eaLnBrk="1" hangingPunct="1">
              <a:defRPr/>
            </a:pPr>
            <a:r>
              <a:rPr lang="en-AU" smtClean="0"/>
              <a:t>Interference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4AED13-42BB-4E07-B4E6-C646E1F10BEF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437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NZ" smtClean="0"/>
              <a:t>2 Source Interference</a:t>
            </a:r>
          </a:p>
        </p:txBody>
      </p:sp>
      <p:sp>
        <p:nvSpPr>
          <p:cNvPr id="12902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484313"/>
            <a:ext cx="3816350" cy="4611687"/>
          </a:xfrm>
        </p:spPr>
        <p:txBody>
          <a:bodyPr/>
          <a:lstStyle/>
          <a:p>
            <a:pPr eaLnBrk="1" hangingPunct="1"/>
            <a:r>
              <a:rPr lang="en-NZ" sz="2800" smtClean="0"/>
              <a:t>Having 2 sources of concentric waves will produce a pattern like this</a:t>
            </a:r>
          </a:p>
          <a:p>
            <a:pPr eaLnBrk="1" hangingPunct="1"/>
            <a:r>
              <a:rPr lang="en-NZ" sz="2800" smtClean="0"/>
              <a:t>There appear to be lines radiating out from between the sources</a:t>
            </a:r>
          </a:p>
        </p:txBody>
      </p:sp>
      <p:pic>
        <p:nvPicPr>
          <p:cNvPr id="129029" name="Picture 4" descr="interferenc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6463" y="1981200"/>
            <a:ext cx="3522662" cy="40671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A5D539-6A88-4F3D-90A6-EA2C217D2C3E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130051" name="Rectangle 13"/>
          <p:cNvSpPr>
            <a:spLocks noChangeArrowheads="1"/>
          </p:cNvSpPr>
          <p:nvPr/>
        </p:nvSpPr>
        <p:spPr bwMode="auto">
          <a:xfrm>
            <a:off x="468313" y="1125538"/>
            <a:ext cx="4248150" cy="5111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8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NZ" smtClean="0"/>
              <a:t>2 Source Interference</a:t>
            </a:r>
          </a:p>
        </p:txBody>
      </p:sp>
      <p:sp>
        <p:nvSpPr>
          <p:cNvPr id="13005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341438"/>
            <a:ext cx="3814763" cy="4754562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</a:rPr>
              <a:t>Anti-nodal lines are lines of constructive interference. </a:t>
            </a:r>
            <a:r>
              <a:rPr lang="en-US" b="1" dirty="0" err="1" smtClean="0">
                <a:solidFill>
                  <a:srgbClr val="C00000"/>
                </a:solidFill>
              </a:rPr>
              <a:t>ie</a:t>
            </a:r>
            <a:r>
              <a:rPr lang="en-US" b="1" dirty="0" smtClean="0">
                <a:solidFill>
                  <a:srgbClr val="C00000"/>
                </a:solidFill>
              </a:rPr>
              <a:t> the water is choppy</a:t>
            </a:r>
          </a:p>
          <a:p>
            <a:pPr eaLnBrk="1" hangingPunct="1"/>
            <a:r>
              <a:rPr lang="en-US" b="1" dirty="0" smtClean="0">
                <a:solidFill>
                  <a:schemeClr val="bg2"/>
                </a:solidFill>
              </a:rPr>
              <a:t>Nodal lines are lines of destructive interference. </a:t>
            </a:r>
            <a:r>
              <a:rPr lang="en-US" b="1" dirty="0" err="1" smtClean="0">
                <a:solidFill>
                  <a:schemeClr val="bg2"/>
                </a:solidFill>
              </a:rPr>
              <a:t>ie</a:t>
            </a:r>
            <a:r>
              <a:rPr lang="en-US" b="1" dirty="0" smtClean="0">
                <a:solidFill>
                  <a:schemeClr val="bg2"/>
                </a:solidFill>
              </a:rPr>
              <a:t> the water is flat</a:t>
            </a:r>
          </a:p>
          <a:p>
            <a:pPr eaLnBrk="1" hangingPunct="1"/>
            <a:endParaRPr lang="en-NZ" sz="2800" dirty="0" smtClean="0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5076825" y="1557338"/>
            <a:ext cx="3521075" cy="4210050"/>
            <a:chOff x="3198" y="981"/>
            <a:chExt cx="2218" cy="2652"/>
          </a:xfrm>
        </p:grpSpPr>
        <p:pic>
          <p:nvPicPr>
            <p:cNvPr id="130055" name="Picture 5" descr="interferenc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198" y="1071"/>
              <a:ext cx="2218" cy="2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0056" name="Line 6"/>
            <p:cNvSpPr>
              <a:spLocks noChangeShapeType="1"/>
            </p:cNvSpPr>
            <p:nvPr/>
          </p:nvSpPr>
          <p:spPr bwMode="auto">
            <a:xfrm flipH="1" flipV="1">
              <a:off x="4241" y="1026"/>
              <a:ext cx="45" cy="199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30057" name="Line 7"/>
            <p:cNvSpPr>
              <a:spLocks noChangeShapeType="1"/>
            </p:cNvSpPr>
            <p:nvPr/>
          </p:nvSpPr>
          <p:spPr bwMode="auto">
            <a:xfrm flipH="1" flipV="1">
              <a:off x="3787" y="1026"/>
              <a:ext cx="408" cy="195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30058" name="Line 8"/>
            <p:cNvSpPr>
              <a:spLocks noChangeShapeType="1"/>
            </p:cNvSpPr>
            <p:nvPr/>
          </p:nvSpPr>
          <p:spPr bwMode="auto">
            <a:xfrm flipV="1">
              <a:off x="4377" y="981"/>
              <a:ext cx="314" cy="199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30059" name="Line 9"/>
            <p:cNvSpPr>
              <a:spLocks noChangeShapeType="1"/>
            </p:cNvSpPr>
            <p:nvPr/>
          </p:nvSpPr>
          <p:spPr bwMode="auto">
            <a:xfrm flipV="1">
              <a:off x="4377" y="1026"/>
              <a:ext cx="544" cy="1996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30060" name="Line 10"/>
            <p:cNvSpPr>
              <a:spLocks noChangeShapeType="1"/>
            </p:cNvSpPr>
            <p:nvPr/>
          </p:nvSpPr>
          <p:spPr bwMode="auto">
            <a:xfrm flipV="1">
              <a:off x="4332" y="1026"/>
              <a:ext cx="90" cy="195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30061" name="Line 11"/>
            <p:cNvSpPr>
              <a:spLocks noChangeShapeType="1"/>
            </p:cNvSpPr>
            <p:nvPr/>
          </p:nvSpPr>
          <p:spPr bwMode="auto">
            <a:xfrm flipH="1" flipV="1">
              <a:off x="4067" y="1029"/>
              <a:ext cx="174" cy="1947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  <p:sp>
          <p:nvSpPr>
            <p:cNvPr id="130062" name="Line 12"/>
            <p:cNvSpPr>
              <a:spLocks noChangeShapeType="1"/>
            </p:cNvSpPr>
            <p:nvPr/>
          </p:nvSpPr>
          <p:spPr bwMode="auto">
            <a:xfrm flipH="1" flipV="1">
              <a:off x="3606" y="1117"/>
              <a:ext cx="544" cy="1905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lg" len="med"/>
            </a:ln>
          </p:spPr>
          <p:txBody>
            <a:bodyPr/>
            <a:lstStyle/>
            <a:p>
              <a:endParaRPr lang="en-NZ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A0024E-A1ED-46DD-B9B4-E35689BC23AA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NZ" smtClean="0"/>
              <a:t>2 Source Interference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81550" y="1447800"/>
            <a:ext cx="4038600" cy="4530725"/>
          </a:xfrm>
        </p:spPr>
        <p:txBody>
          <a:bodyPr>
            <a:noAutofit/>
          </a:bodyPr>
          <a:lstStyle/>
          <a:p>
            <a:pPr eaLnBrk="1" hangingPunct="1"/>
            <a:r>
              <a:rPr lang="en-NZ" sz="3600" dirty="0" smtClean="0"/>
              <a:t>If the waves were sound, a person walking from A to B would hear a series of loud and soft noises as they moved across the </a:t>
            </a:r>
            <a:r>
              <a:rPr lang="en-NZ" sz="3600" dirty="0" err="1" smtClean="0"/>
              <a:t>antinodal</a:t>
            </a:r>
            <a:r>
              <a:rPr lang="en-NZ" sz="3600" dirty="0" smtClean="0"/>
              <a:t> and nodal lines</a:t>
            </a:r>
          </a:p>
        </p:txBody>
      </p:sp>
      <p:sp>
        <p:nvSpPr>
          <p:cNvPr id="15366" name="Rectangle 14"/>
          <p:cNvSpPr>
            <a:spLocks noChangeArrowheads="1"/>
          </p:cNvSpPr>
          <p:nvPr/>
        </p:nvSpPr>
        <p:spPr bwMode="auto">
          <a:xfrm>
            <a:off x="323850" y="1125538"/>
            <a:ext cx="4535488" cy="5472112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30250" y="1281113"/>
            <a:ext cx="3925888" cy="5048250"/>
            <a:chOff x="460" y="807"/>
            <a:chExt cx="2473" cy="3180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460" y="1072"/>
              <a:ext cx="126" cy="2746"/>
              <a:chOff x="3070" y="996"/>
              <a:chExt cx="135" cy="2779"/>
            </a:xfrm>
          </p:grpSpPr>
          <p:sp>
            <p:nvSpPr>
              <p:cNvPr id="15373" name="Rectangle 6"/>
              <p:cNvSpPr>
                <a:spLocks noChangeArrowheads="1"/>
              </p:cNvSpPr>
              <p:nvPr/>
            </p:nvSpPr>
            <p:spPr bwMode="auto">
              <a:xfrm>
                <a:off x="3070" y="996"/>
                <a:ext cx="135" cy="87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74" name="Rectangle 7"/>
              <p:cNvSpPr>
                <a:spLocks noChangeArrowheads="1"/>
              </p:cNvSpPr>
              <p:nvPr/>
            </p:nvSpPr>
            <p:spPr bwMode="auto">
              <a:xfrm>
                <a:off x="3070" y="2901"/>
                <a:ext cx="135" cy="87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75" name="Rectangle 8"/>
              <p:cNvSpPr>
                <a:spLocks noChangeArrowheads="1"/>
              </p:cNvSpPr>
              <p:nvPr/>
            </p:nvSpPr>
            <p:spPr bwMode="auto">
              <a:xfrm>
                <a:off x="3070" y="2060"/>
                <a:ext cx="122" cy="67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734" y="807"/>
              <a:ext cx="2199" cy="3180"/>
              <a:chOff x="3184" y="1032"/>
              <a:chExt cx="1825" cy="2639"/>
            </a:xfrm>
          </p:grpSpPr>
          <p:graphicFrame>
            <p:nvGraphicFramePr>
              <p:cNvPr id="15362" name="Object 10"/>
              <p:cNvGraphicFramePr>
                <a:graphicFrameLocks noChangeAspect="1"/>
              </p:cNvGraphicFramePr>
              <p:nvPr/>
            </p:nvGraphicFramePr>
            <p:xfrm>
              <a:off x="3184" y="1488"/>
              <a:ext cx="1506" cy="2057"/>
            </p:xfrm>
            <a:graphic>
              <a:graphicData uri="http://schemas.openxmlformats.org/presentationml/2006/ole">
                <p:oleObj spid="_x0000_s1026" name="Bitmap Image" r:id="rId3" imgW="3123810" imgH="4191585" progId="PBrush">
                  <p:embed/>
                </p:oleObj>
              </a:graphicData>
            </a:graphic>
          </p:graphicFrame>
          <p:sp>
            <p:nvSpPr>
              <p:cNvPr id="15370" name="Text Box 11"/>
              <p:cNvSpPr txBox="1">
                <a:spLocks noChangeArrowheads="1"/>
              </p:cNvSpPr>
              <p:nvPr/>
            </p:nvSpPr>
            <p:spPr bwMode="auto">
              <a:xfrm>
                <a:off x="4603" y="3479"/>
                <a:ext cx="40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1800">
                    <a:latin typeface="Arial" charset="0"/>
                  </a:rPr>
                  <a:t>A</a:t>
                </a:r>
              </a:p>
            </p:txBody>
          </p:sp>
          <p:sp>
            <p:nvSpPr>
              <p:cNvPr id="15371" name="Text Box 12"/>
              <p:cNvSpPr txBox="1">
                <a:spLocks noChangeArrowheads="1"/>
              </p:cNvSpPr>
              <p:nvPr/>
            </p:nvSpPr>
            <p:spPr bwMode="auto">
              <a:xfrm>
                <a:off x="4543" y="1032"/>
                <a:ext cx="40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1800">
                    <a:latin typeface="Arial" charset="0"/>
                  </a:rPr>
                  <a:t>B</a:t>
                </a:r>
              </a:p>
            </p:txBody>
          </p:sp>
          <p:sp>
            <p:nvSpPr>
              <p:cNvPr id="15372" name="Line 13"/>
              <p:cNvSpPr>
                <a:spLocks noChangeShapeType="1"/>
              </p:cNvSpPr>
              <p:nvPr/>
            </p:nvSpPr>
            <p:spPr bwMode="auto">
              <a:xfrm flipV="1">
                <a:off x="4860" y="1116"/>
                <a:ext cx="0" cy="247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lg" len="med"/>
              </a:ln>
            </p:spPr>
            <p:txBody>
              <a:bodyPr/>
              <a:lstStyle/>
              <a:p>
                <a:endParaRPr lang="en-NZ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313</Words>
  <Application>Microsoft Office PowerPoint</Application>
  <PresentationFormat>On-screen Show (4:3)</PresentationFormat>
  <Paragraphs>50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Bitmap Image</vt:lpstr>
      <vt:lpstr>Superposition and  Interference</vt:lpstr>
      <vt:lpstr>Superposition</vt:lpstr>
      <vt:lpstr>Superposition</vt:lpstr>
      <vt:lpstr>Superposition</vt:lpstr>
      <vt:lpstr>Interference</vt:lpstr>
      <vt:lpstr>Interference</vt:lpstr>
      <vt:lpstr>2 Source Interference</vt:lpstr>
      <vt:lpstr>2 Source Interference</vt:lpstr>
      <vt:lpstr>2 Source Interference</vt:lpstr>
      <vt:lpstr>2 Source Interference</vt:lpstr>
      <vt:lpstr>Standing Waves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Superposition and  Interference</dc:title>
  <dc:creator>Ministry of Education</dc:creator>
  <cp:lastModifiedBy>Ministry of Education</cp:lastModifiedBy>
  <cp:revision>2</cp:revision>
  <dcterms:created xsi:type="dcterms:W3CDTF">2010-03-21T04:53:41Z</dcterms:created>
  <dcterms:modified xsi:type="dcterms:W3CDTF">2010-03-28T00:38:35Z</dcterms:modified>
</cp:coreProperties>
</file>